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32" r:id="rId6"/>
    <p:sldMasterId id="2147483768" r:id="rId7"/>
    <p:sldMasterId id="2147483840" r:id="rId8"/>
    <p:sldMasterId id="2147483924" r:id="rId9"/>
    <p:sldMasterId id="2147483936" r:id="rId10"/>
    <p:sldMasterId id="2147483948" r:id="rId11"/>
    <p:sldMasterId id="2147483960" r:id="rId12"/>
    <p:sldMasterId id="2147483984" r:id="rId13"/>
    <p:sldMasterId id="2147483996" r:id="rId14"/>
    <p:sldMasterId id="2147484008" r:id="rId15"/>
    <p:sldMasterId id="2147484032" r:id="rId16"/>
    <p:sldMasterId id="2147484044" r:id="rId17"/>
    <p:sldMasterId id="2147484104" r:id="rId18"/>
  </p:sldMasterIdLst>
  <p:notesMasterIdLst>
    <p:notesMasterId r:id="rId44"/>
  </p:notesMasterIdLst>
  <p:sldIdLst>
    <p:sldId id="263" r:id="rId19"/>
    <p:sldId id="261" r:id="rId20"/>
    <p:sldId id="264" r:id="rId21"/>
    <p:sldId id="305" r:id="rId22"/>
    <p:sldId id="304" r:id="rId23"/>
    <p:sldId id="265" r:id="rId24"/>
    <p:sldId id="266" r:id="rId25"/>
    <p:sldId id="268" r:id="rId26"/>
    <p:sldId id="271" r:id="rId27"/>
    <p:sldId id="277" r:id="rId28"/>
    <p:sldId id="279" r:id="rId29"/>
    <p:sldId id="284" r:id="rId30"/>
    <p:sldId id="303" r:id="rId31"/>
    <p:sldId id="286" r:id="rId32"/>
    <p:sldId id="287" r:id="rId33"/>
    <p:sldId id="306" r:id="rId34"/>
    <p:sldId id="289" r:id="rId35"/>
    <p:sldId id="290" r:id="rId36"/>
    <p:sldId id="291" r:id="rId37"/>
    <p:sldId id="293" r:id="rId38"/>
    <p:sldId id="294" r:id="rId39"/>
    <p:sldId id="299" r:id="rId40"/>
    <p:sldId id="307" r:id="rId41"/>
    <p:sldId id="308" r:id="rId42"/>
    <p:sldId id="302"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434" autoAdjust="0"/>
  </p:normalViewPr>
  <p:slideViewPr>
    <p:cSldViewPr snapToGrid="0">
      <p:cViewPr varScale="1">
        <p:scale>
          <a:sx n="66" d="100"/>
          <a:sy n="66" d="100"/>
        </p:scale>
        <p:origin x="1100" y="4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viewProps" Target="viewProps.xml"/><Relationship Id="rId20" Type="http://schemas.openxmlformats.org/officeDocument/2006/relationships/slide" Target="slides/slide2.xml"/><Relationship Id="rId41"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205B1E-679A-46B2-8BEC-896481B4A3B6}"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F440EDFA-C25A-442A-B776-2DC1516B6530}">
      <dgm:prSet phldrT="[Text]"/>
      <dgm:spPr/>
      <dgm:t>
        <a:bodyPr/>
        <a:lstStyle/>
        <a:p>
          <a:r>
            <a:rPr lang="en-US" dirty="0"/>
            <a:t>Hormonal assay</a:t>
          </a:r>
        </a:p>
      </dgm:t>
    </dgm:pt>
    <dgm:pt modelId="{A5916284-C5E6-4701-A620-A3D6C714D317}" type="parTrans" cxnId="{D7A37834-B4EA-4803-BC6E-0C49FC95362F}">
      <dgm:prSet/>
      <dgm:spPr/>
      <dgm:t>
        <a:bodyPr/>
        <a:lstStyle/>
        <a:p>
          <a:endParaRPr lang="en-US"/>
        </a:p>
      </dgm:t>
    </dgm:pt>
    <dgm:pt modelId="{300A973E-971D-46BA-A122-681611ABBF29}" type="sibTrans" cxnId="{D7A37834-B4EA-4803-BC6E-0C49FC95362F}">
      <dgm:prSet/>
      <dgm:spPr/>
      <dgm:t>
        <a:bodyPr/>
        <a:lstStyle/>
        <a:p>
          <a:endParaRPr lang="en-US"/>
        </a:p>
      </dgm:t>
    </dgm:pt>
    <dgm:pt modelId="{2923FDC8-BB16-4595-A5F5-DB75585422E3}">
      <dgm:prSet/>
      <dgm:spPr/>
      <dgm:t>
        <a:bodyPr/>
        <a:lstStyle/>
        <a:p>
          <a:r>
            <a:rPr lang="en-US" dirty="0"/>
            <a:t>1.history &amp;examination</a:t>
          </a:r>
        </a:p>
      </dgm:t>
    </dgm:pt>
    <dgm:pt modelId="{9A1D40B1-DD61-45C7-9A17-013DB2BF1D4C}" type="parTrans" cxnId="{2D0B2637-48DD-4877-ABF6-0BCF441CC998}">
      <dgm:prSet/>
      <dgm:spPr/>
      <dgm:t>
        <a:bodyPr/>
        <a:lstStyle/>
        <a:p>
          <a:endParaRPr lang="en-US"/>
        </a:p>
      </dgm:t>
    </dgm:pt>
    <dgm:pt modelId="{ED9B0232-78ED-4502-BC63-DBC5BBC5D808}" type="sibTrans" cxnId="{2D0B2637-48DD-4877-ABF6-0BCF441CC998}">
      <dgm:prSet/>
      <dgm:spPr/>
      <dgm:t>
        <a:bodyPr/>
        <a:lstStyle/>
        <a:p>
          <a:endParaRPr lang="en-US"/>
        </a:p>
      </dgm:t>
    </dgm:pt>
    <dgm:pt modelId="{189D96F3-ECD6-4B2F-8917-05D5BD9867DA}">
      <dgm:prSet/>
      <dgm:spPr/>
      <dgm:t>
        <a:bodyPr/>
        <a:lstStyle/>
        <a:p>
          <a:r>
            <a:rPr lang="en-US" dirty="0"/>
            <a:t>US</a:t>
          </a:r>
        </a:p>
      </dgm:t>
    </dgm:pt>
    <dgm:pt modelId="{A99E5205-EB03-469F-B41A-8D23E0EECE88}" type="parTrans" cxnId="{9174701D-6C41-4C82-B7CD-41C5514092F1}">
      <dgm:prSet/>
      <dgm:spPr/>
      <dgm:t>
        <a:bodyPr/>
        <a:lstStyle/>
        <a:p>
          <a:endParaRPr lang="en-US"/>
        </a:p>
      </dgm:t>
    </dgm:pt>
    <dgm:pt modelId="{7EB4C25E-2B6F-4128-A71D-E36A1A2FEDF9}" type="sibTrans" cxnId="{9174701D-6C41-4C82-B7CD-41C5514092F1}">
      <dgm:prSet/>
      <dgm:spPr/>
      <dgm:t>
        <a:bodyPr/>
        <a:lstStyle/>
        <a:p>
          <a:endParaRPr lang="en-US"/>
        </a:p>
      </dgm:t>
    </dgm:pt>
    <dgm:pt modelId="{7E7D3D35-C46C-4341-BC37-382BE47D9AD3}">
      <dgm:prSet/>
      <dgm:spPr/>
      <dgm:t>
        <a:bodyPr/>
        <a:lstStyle/>
        <a:p>
          <a:r>
            <a:rPr lang="en-US" dirty="0"/>
            <a:t>MRI</a:t>
          </a:r>
        </a:p>
      </dgm:t>
    </dgm:pt>
    <dgm:pt modelId="{9906795A-4BCD-4AE2-AC28-EA2AE58514CD}" type="parTrans" cxnId="{80F13D25-4E8A-4A39-8E7F-AD90D1623CA3}">
      <dgm:prSet/>
      <dgm:spPr/>
      <dgm:t>
        <a:bodyPr/>
        <a:lstStyle/>
        <a:p>
          <a:endParaRPr lang="en-US"/>
        </a:p>
      </dgm:t>
    </dgm:pt>
    <dgm:pt modelId="{35D2038F-FA2A-40B0-906B-AA2FD6FA3CD0}" type="sibTrans" cxnId="{80F13D25-4E8A-4A39-8E7F-AD90D1623CA3}">
      <dgm:prSet/>
      <dgm:spPr/>
      <dgm:t>
        <a:bodyPr/>
        <a:lstStyle/>
        <a:p>
          <a:endParaRPr lang="en-US"/>
        </a:p>
      </dgm:t>
    </dgm:pt>
    <dgm:pt modelId="{9AB8E63A-4D35-4C84-BD70-13361CB7D800}">
      <dgm:prSet/>
      <dgm:spPr/>
      <dgm:t>
        <a:bodyPr/>
        <a:lstStyle/>
        <a:p>
          <a:r>
            <a:rPr lang="en-US" dirty="0" err="1"/>
            <a:t>GnRH</a:t>
          </a:r>
          <a:r>
            <a:rPr lang="en-US" dirty="0"/>
            <a:t> stimulation test</a:t>
          </a:r>
        </a:p>
      </dgm:t>
    </dgm:pt>
    <dgm:pt modelId="{778497AE-57A3-4C08-8893-927D3D502F83}" type="parTrans" cxnId="{12950183-1B1E-47EB-B136-313CD341CBB8}">
      <dgm:prSet/>
      <dgm:spPr/>
      <dgm:t>
        <a:bodyPr/>
        <a:lstStyle/>
        <a:p>
          <a:endParaRPr lang="en-US"/>
        </a:p>
      </dgm:t>
    </dgm:pt>
    <dgm:pt modelId="{8F93D81E-434C-4CEA-9C85-4427DD57736D}" type="sibTrans" cxnId="{12950183-1B1E-47EB-B136-313CD341CBB8}">
      <dgm:prSet/>
      <dgm:spPr/>
      <dgm:t>
        <a:bodyPr/>
        <a:lstStyle/>
        <a:p>
          <a:endParaRPr lang="en-US"/>
        </a:p>
      </dgm:t>
    </dgm:pt>
    <dgm:pt modelId="{9A2E338A-8AC3-4D66-8800-ABF419FED403}" type="pres">
      <dgm:prSet presAssocID="{82205B1E-679A-46B2-8BEC-896481B4A3B6}" presName="diagram" presStyleCnt="0">
        <dgm:presLayoutVars>
          <dgm:dir/>
          <dgm:resizeHandles val="exact"/>
        </dgm:presLayoutVars>
      </dgm:prSet>
      <dgm:spPr/>
      <dgm:t>
        <a:bodyPr/>
        <a:lstStyle/>
        <a:p>
          <a:endParaRPr lang="en-US"/>
        </a:p>
      </dgm:t>
    </dgm:pt>
    <dgm:pt modelId="{5F46D2B3-30A4-4E88-B49E-36A15FD7D582}" type="pres">
      <dgm:prSet presAssocID="{2923FDC8-BB16-4595-A5F5-DB75585422E3}" presName="node" presStyleLbl="node1" presStyleIdx="0" presStyleCnt="5">
        <dgm:presLayoutVars>
          <dgm:bulletEnabled val="1"/>
        </dgm:presLayoutVars>
      </dgm:prSet>
      <dgm:spPr/>
      <dgm:t>
        <a:bodyPr/>
        <a:lstStyle/>
        <a:p>
          <a:endParaRPr lang="en-US"/>
        </a:p>
      </dgm:t>
    </dgm:pt>
    <dgm:pt modelId="{9E73FD1A-F924-463F-9ABF-D42E982592BD}" type="pres">
      <dgm:prSet presAssocID="{ED9B0232-78ED-4502-BC63-DBC5BBC5D808}" presName="sibTrans" presStyleCnt="0"/>
      <dgm:spPr/>
    </dgm:pt>
    <dgm:pt modelId="{09F89962-FEBE-4E1D-B738-5A9E65D2BB5D}" type="pres">
      <dgm:prSet presAssocID="{189D96F3-ECD6-4B2F-8917-05D5BD9867DA}" presName="node" presStyleLbl="node1" presStyleIdx="1" presStyleCnt="5" custLinFactNeighborX="936" custLinFactNeighborY="1559">
        <dgm:presLayoutVars>
          <dgm:bulletEnabled val="1"/>
        </dgm:presLayoutVars>
      </dgm:prSet>
      <dgm:spPr/>
      <dgm:t>
        <a:bodyPr/>
        <a:lstStyle/>
        <a:p>
          <a:endParaRPr lang="en-US"/>
        </a:p>
      </dgm:t>
    </dgm:pt>
    <dgm:pt modelId="{657C1D01-7EC4-41C2-A066-B7B121734338}" type="pres">
      <dgm:prSet presAssocID="{7EB4C25E-2B6F-4128-A71D-E36A1A2FEDF9}" presName="sibTrans" presStyleCnt="0"/>
      <dgm:spPr/>
    </dgm:pt>
    <dgm:pt modelId="{C69A410C-564F-43CA-9ACE-1EB32DCD24D2}" type="pres">
      <dgm:prSet presAssocID="{9AB8E63A-4D35-4C84-BD70-13361CB7D800}" presName="node" presStyleLbl="node1" presStyleIdx="2" presStyleCnt="5">
        <dgm:presLayoutVars>
          <dgm:bulletEnabled val="1"/>
        </dgm:presLayoutVars>
      </dgm:prSet>
      <dgm:spPr/>
      <dgm:t>
        <a:bodyPr/>
        <a:lstStyle/>
        <a:p>
          <a:endParaRPr lang="en-US"/>
        </a:p>
      </dgm:t>
    </dgm:pt>
    <dgm:pt modelId="{DEF83AE3-135C-4CCE-9BEF-34158F897D49}" type="pres">
      <dgm:prSet presAssocID="{8F93D81E-434C-4CEA-9C85-4427DD57736D}" presName="sibTrans" presStyleCnt="0"/>
      <dgm:spPr/>
    </dgm:pt>
    <dgm:pt modelId="{00F365D4-2379-4688-B98A-E2508470C4A3}" type="pres">
      <dgm:prSet presAssocID="{7E7D3D35-C46C-4341-BC37-382BE47D9AD3}" presName="node" presStyleLbl="node1" presStyleIdx="3" presStyleCnt="5">
        <dgm:presLayoutVars>
          <dgm:bulletEnabled val="1"/>
        </dgm:presLayoutVars>
      </dgm:prSet>
      <dgm:spPr/>
      <dgm:t>
        <a:bodyPr/>
        <a:lstStyle/>
        <a:p>
          <a:endParaRPr lang="en-US"/>
        </a:p>
      </dgm:t>
    </dgm:pt>
    <dgm:pt modelId="{F248656A-FA48-458E-939C-B276260E9A93}" type="pres">
      <dgm:prSet presAssocID="{35D2038F-FA2A-40B0-906B-AA2FD6FA3CD0}" presName="sibTrans" presStyleCnt="0"/>
      <dgm:spPr/>
    </dgm:pt>
    <dgm:pt modelId="{8715AC50-AB7E-44FF-B49E-5E5520CCC480}" type="pres">
      <dgm:prSet presAssocID="{F440EDFA-C25A-442A-B776-2DC1516B6530}" presName="node" presStyleLbl="node1" presStyleIdx="4" presStyleCnt="5">
        <dgm:presLayoutVars>
          <dgm:bulletEnabled val="1"/>
        </dgm:presLayoutVars>
      </dgm:prSet>
      <dgm:spPr/>
      <dgm:t>
        <a:bodyPr/>
        <a:lstStyle/>
        <a:p>
          <a:endParaRPr lang="en-US"/>
        </a:p>
      </dgm:t>
    </dgm:pt>
  </dgm:ptLst>
  <dgm:cxnLst>
    <dgm:cxn modelId="{BCDA58D4-7B4D-4096-AD4F-C96E185D1B8A}" type="presOf" srcId="{189D96F3-ECD6-4B2F-8917-05D5BD9867DA}" destId="{09F89962-FEBE-4E1D-B738-5A9E65D2BB5D}" srcOrd="0" destOrd="0" presId="urn:microsoft.com/office/officeart/2005/8/layout/default#1"/>
    <dgm:cxn modelId="{2D0B2637-48DD-4877-ABF6-0BCF441CC998}" srcId="{82205B1E-679A-46B2-8BEC-896481B4A3B6}" destId="{2923FDC8-BB16-4595-A5F5-DB75585422E3}" srcOrd="0" destOrd="0" parTransId="{9A1D40B1-DD61-45C7-9A17-013DB2BF1D4C}" sibTransId="{ED9B0232-78ED-4502-BC63-DBC5BBC5D808}"/>
    <dgm:cxn modelId="{9174701D-6C41-4C82-B7CD-41C5514092F1}" srcId="{82205B1E-679A-46B2-8BEC-896481B4A3B6}" destId="{189D96F3-ECD6-4B2F-8917-05D5BD9867DA}" srcOrd="1" destOrd="0" parTransId="{A99E5205-EB03-469F-B41A-8D23E0EECE88}" sibTransId="{7EB4C25E-2B6F-4128-A71D-E36A1A2FEDF9}"/>
    <dgm:cxn modelId="{CBDD50B5-1002-4FDA-AAE2-4B9AADCE3B72}" type="presOf" srcId="{9AB8E63A-4D35-4C84-BD70-13361CB7D800}" destId="{C69A410C-564F-43CA-9ACE-1EB32DCD24D2}" srcOrd="0" destOrd="0" presId="urn:microsoft.com/office/officeart/2005/8/layout/default#1"/>
    <dgm:cxn modelId="{12950183-1B1E-47EB-B136-313CD341CBB8}" srcId="{82205B1E-679A-46B2-8BEC-896481B4A3B6}" destId="{9AB8E63A-4D35-4C84-BD70-13361CB7D800}" srcOrd="2" destOrd="0" parTransId="{778497AE-57A3-4C08-8893-927D3D502F83}" sibTransId="{8F93D81E-434C-4CEA-9C85-4427DD57736D}"/>
    <dgm:cxn modelId="{80F13D25-4E8A-4A39-8E7F-AD90D1623CA3}" srcId="{82205B1E-679A-46B2-8BEC-896481B4A3B6}" destId="{7E7D3D35-C46C-4341-BC37-382BE47D9AD3}" srcOrd="3" destOrd="0" parTransId="{9906795A-4BCD-4AE2-AC28-EA2AE58514CD}" sibTransId="{35D2038F-FA2A-40B0-906B-AA2FD6FA3CD0}"/>
    <dgm:cxn modelId="{ED0DA5B5-0F80-4FA8-843C-B66E8A653D62}" type="presOf" srcId="{2923FDC8-BB16-4595-A5F5-DB75585422E3}" destId="{5F46D2B3-30A4-4E88-B49E-36A15FD7D582}" srcOrd="0" destOrd="0" presId="urn:microsoft.com/office/officeart/2005/8/layout/default#1"/>
    <dgm:cxn modelId="{44ACE805-5696-43FD-BB07-E2888E891A0E}" type="presOf" srcId="{82205B1E-679A-46B2-8BEC-896481B4A3B6}" destId="{9A2E338A-8AC3-4D66-8800-ABF419FED403}" srcOrd="0" destOrd="0" presId="urn:microsoft.com/office/officeart/2005/8/layout/default#1"/>
    <dgm:cxn modelId="{1250126A-1C48-44EE-9547-24A619B77901}" type="presOf" srcId="{F440EDFA-C25A-442A-B776-2DC1516B6530}" destId="{8715AC50-AB7E-44FF-B49E-5E5520CCC480}" srcOrd="0" destOrd="0" presId="urn:microsoft.com/office/officeart/2005/8/layout/default#1"/>
    <dgm:cxn modelId="{D7A37834-B4EA-4803-BC6E-0C49FC95362F}" srcId="{82205B1E-679A-46B2-8BEC-896481B4A3B6}" destId="{F440EDFA-C25A-442A-B776-2DC1516B6530}" srcOrd="4" destOrd="0" parTransId="{A5916284-C5E6-4701-A620-A3D6C714D317}" sibTransId="{300A973E-971D-46BA-A122-681611ABBF29}"/>
    <dgm:cxn modelId="{3DC14A47-802E-4B34-93A9-4EF74ACD3A1B}" type="presOf" srcId="{7E7D3D35-C46C-4341-BC37-382BE47D9AD3}" destId="{00F365D4-2379-4688-B98A-E2508470C4A3}" srcOrd="0" destOrd="0" presId="urn:microsoft.com/office/officeart/2005/8/layout/default#1"/>
    <dgm:cxn modelId="{BB6D46FA-6A88-460E-AD14-679854F278A7}" type="presParOf" srcId="{9A2E338A-8AC3-4D66-8800-ABF419FED403}" destId="{5F46D2B3-30A4-4E88-B49E-36A15FD7D582}" srcOrd="0" destOrd="0" presId="urn:microsoft.com/office/officeart/2005/8/layout/default#1"/>
    <dgm:cxn modelId="{2580E5B0-E9EF-48A1-B823-DC5B0606CA0B}" type="presParOf" srcId="{9A2E338A-8AC3-4D66-8800-ABF419FED403}" destId="{9E73FD1A-F924-463F-9ABF-D42E982592BD}" srcOrd="1" destOrd="0" presId="urn:microsoft.com/office/officeart/2005/8/layout/default#1"/>
    <dgm:cxn modelId="{D96DD66D-1021-4B19-8B82-03F8679BDCB3}" type="presParOf" srcId="{9A2E338A-8AC3-4D66-8800-ABF419FED403}" destId="{09F89962-FEBE-4E1D-B738-5A9E65D2BB5D}" srcOrd="2" destOrd="0" presId="urn:microsoft.com/office/officeart/2005/8/layout/default#1"/>
    <dgm:cxn modelId="{2DE69107-69B6-40E5-909A-971E835FDE8C}" type="presParOf" srcId="{9A2E338A-8AC3-4D66-8800-ABF419FED403}" destId="{657C1D01-7EC4-41C2-A066-B7B121734338}" srcOrd="3" destOrd="0" presId="urn:microsoft.com/office/officeart/2005/8/layout/default#1"/>
    <dgm:cxn modelId="{2C33BBCC-9CF5-49E3-BF41-E3C0A17EC9AC}" type="presParOf" srcId="{9A2E338A-8AC3-4D66-8800-ABF419FED403}" destId="{C69A410C-564F-43CA-9ACE-1EB32DCD24D2}" srcOrd="4" destOrd="0" presId="urn:microsoft.com/office/officeart/2005/8/layout/default#1"/>
    <dgm:cxn modelId="{4ADE9A5E-DCB7-4020-A8C1-927CC77D3EAB}" type="presParOf" srcId="{9A2E338A-8AC3-4D66-8800-ABF419FED403}" destId="{DEF83AE3-135C-4CCE-9BEF-34158F897D49}" srcOrd="5" destOrd="0" presId="urn:microsoft.com/office/officeart/2005/8/layout/default#1"/>
    <dgm:cxn modelId="{53F56839-3636-444B-B52B-0E9155610B9C}" type="presParOf" srcId="{9A2E338A-8AC3-4D66-8800-ABF419FED403}" destId="{00F365D4-2379-4688-B98A-E2508470C4A3}" srcOrd="6" destOrd="0" presId="urn:microsoft.com/office/officeart/2005/8/layout/default#1"/>
    <dgm:cxn modelId="{A77018A7-9541-4016-B6CE-B63DA5C291F9}" type="presParOf" srcId="{9A2E338A-8AC3-4D66-8800-ABF419FED403}" destId="{F248656A-FA48-458E-939C-B276260E9A93}" srcOrd="7" destOrd="0" presId="urn:microsoft.com/office/officeart/2005/8/layout/default#1"/>
    <dgm:cxn modelId="{F8DFBCCF-9CBD-423A-B1CE-D002BD38E47A}" type="presParOf" srcId="{9A2E338A-8AC3-4D66-8800-ABF419FED403}" destId="{8715AC50-AB7E-44FF-B49E-5E5520CCC480}"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1D5AEC-7F8B-48DB-A025-3D689DDA44D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40A94A9E-85C8-41ED-A6ED-88937D749D31}">
      <dgm:prSet phldrT="[Text]"/>
      <dgm:spPr/>
      <dgm:t>
        <a:bodyPr/>
        <a:lstStyle/>
        <a:p>
          <a:r>
            <a:rPr lang="en-US" dirty="0" err="1"/>
            <a:t>Explaination</a:t>
          </a:r>
          <a:r>
            <a:rPr lang="en-US" dirty="0"/>
            <a:t> &amp; reassurance in idiopathic causes </a:t>
          </a:r>
        </a:p>
      </dgm:t>
    </dgm:pt>
    <dgm:pt modelId="{349F024B-59CC-477C-908D-D261916C0961}" type="parTrans" cxnId="{FBC8C34A-4D2E-47D1-A17A-C9A88F6B37BE}">
      <dgm:prSet/>
      <dgm:spPr/>
      <dgm:t>
        <a:bodyPr/>
        <a:lstStyle/>
        <a:p>
          <a:endParaRPr lang="en-US"/>
        </a:p>
      </dgm:t>
    </dgm:pt>
    <dgm:pt modelId="{1D1C61F5-EB70-4893-AA42-B79209E61C4E}" type="sibTrans" cxnId="{FBC8C34A-4D2E-47D1-A17A-C9A88F6B37BE}">
      <dgm:prSet/>
      <dgm:spPr/>
      <dgm:t>
        <a:bodyPr/>
        <a:lstStyle/>
        <a:p>
          <a:endParaRPr lang="en-US"/>
        </a:p>
      </dgm:t>
    </dgm:pt>
    <dgm:pt modelId="{605A5475-408D-402E-B27B-5898C269AB55}">
      <dgm:prSet phldrT="[Text]"/>
      <dgm:spPr/>
      <dgm:t>
        <a:bodyPr/>
        <a:lstStyle/>
        <a:p>
          <a:r>
            <a:rPr lang="en-US" dirty="0"/>
            <a:t>Stop the causative drug</a:t>
          </a:r>
        </a:p>
      </dgm:t>
    </dgm:pt>
    <dgm:pt modelId="{7DE4D0ED-2BBB-4330-9C88-4E1923D7E359}" type="parTrans" cxnId="{2BBD6835-1958-4B5A-9D16-A9184607E4A4}">
      <dgm:prSet/>
      <dgm:spPr/>
      <dgm:t>
        <a:bodyPr/>
        <a:lstStyle/>
        <a:p>
          <a:endParaRPr lang="en-US"/>
        </a:p>
      </dgm:t>
    </dgm:pt>
    <dgm:pt modelId="{7B3F339C-A070-4EE5-B290-0874793222AB}" type="sibTrans" cxnId="{2BBD6835-1958-4B5A-9D16-A9184607E4A4}">
      <dgm:prSet/>
      <dgm:spPr/>
      <dgm:t>
        <a:bodyPr/>
        <a:lstStyle/>
        <a:p>
          <a:endParaRPr lang="en-US"/>
        </a:p>
      </dgm:t>
    </dgm:pt>
    <dgm:pt modelId="{111DB2F6-F7D4-4738-BC42-0F062DDD57E6}">
      <dgm:prSet/>
      <dgm:spPr/>
      <dgm:t>
        <a:bodyPr/>
        <a:lstStyle/>
        <a:p>
          <a:r>
            <a:rPr lang="en-US" dirty="0"/>
            <a:t>removal of </a:t>
          </a:r>
          <a:r>
            <a:rPr lang="en-US" dirty="0" err="1"/>
            <a:t>tumour</a:t>
          </a:r>
          <a:endParaRPr lang="en-US" dirty="0"/>
        </a:p>
      </dgm:t>
    </dgm:pt>
    <dgm:pt modelId="{C917952D-B5D4-4E11-9AC8-E60D1BDA2EE8}" type="parTrans" cxnId="{C9EA3711-1DFB-4ADE-B45D-29D4556FD730}">
      <dgm:prSet/>
      <dgm:spPr/>
      <dgm:t>
        <a:bodyPr/>
        <a:lstStyle/>
        <a:p>
          <a:endParaRPr lang="en-US"/>
        </a:p>
      </dgm:t>
    </dgm:pt>
    <dgm:pt modelId="{82344ED6-A07F-4E1F-AD0E-C43434A2D94D}" type="sibTrans" cxnId="{C9EA3711-1DFB-4ADE-B45D-29D4556FD730}">
      <dgm:prSet/>
      <dgm:spPr/>
      <dgm:t>
        <a:bodyPr/>
        <a:lstStyle/>
        <a:p>
          <a:endParaRPr lang="en-US"/>
        </a:p>
      </dgm:t>
    </dgm:pt>
    <dgm:pt modelId="{33A48B84-FDAA-4A0F-A02D-A9FDDB6694A6}">
      <dgm:prSet/>
      <dgm:spPr/>
      <dgm:t>
        <a:bodyPr/>
        <a:lstStyle/>
        <a:p>
          <a:r>
            <a:rPr lang="en-US" dirty="0" err="1"/>
            <a:t>GnRH</a:t>
          </a:r>
          <a:r>
            <a:rPr lang="en-US" dirty="0"/>
            <a:t> agonist</a:t>
          </a:r>
        </a:p>
      </dgm:t>
    </dgm:pt>
    <dgm:pt modelId="{D5B417CD-8B2E-40BE-89BD-E46DDCFA76E2}" type="parTrans" cxnId="{439B1DF2-B4A6-41B2-AAAA-105FD4020F4B}">
      <dgm:prSet/>
      <dgm:spPr/>
      <dgm:t>
        <a:bodyPr/>
        <a:lstStyle/>
        <a:p>
          <a:endParaRPr lang="en-US"/>
        </a:p>
      </dgm:t>
    </dgm:pt>
    <dgm:pt modelId="{2202D2A6-AFB1-4D84-B5EE-6685D2C9BF22}" type="sibTrans" cxnId="{439B1DF2-B4A6-41B2-AAAA-105FD4020F4B}">
      <dgm:prSet/>
      <dgm:spPr/>
      <dgm:t>
        <a:bodyPr/>
        <a:lstStyle/>
        <a:p>
          <a:endParaRPr lang="en-US"/>
        </a:p>
      </dgm:t>
    </dgm:pt>
    <dgm:pt modelId="{28458AC1-FE96-428C-934A-E4182C56F187}" type="pres">
      <dgm:prSet presAssocID="{C91D5AEC-7F8B-48DB-A025-3D689DDA44DC}" presName="Name0" presStyleCnt="0">
        <dgm:presLayoutVars>
          <dgm:chPref val="1"/>
          <dgm:dir/>
          <dgm:animOne val="branch"/>
          <dgm:animLvl val="lvl"/>
          <dgm:resizeHandles/>
        </dgm:presLayoutVars>
      </dgm:prSet>
      <dgm:spPr/>
      <dgm:t>
        <a:bodyPr/>
        <a:lstStyle/>
        <a:p>
          <a:endParaRPr lang="en-US"/>
        </a:p>
      </dgm:t>
    </dgm:pt>
    <dgm:pt modelId="{DFE12D4D-6827-4C51-9B99-9D80B34BAF0E}" type="pres">
      <dgm:prSet presAssocID="{40A94A9E-85C8-41ED-A6ED-88937D749D31}" presName="vertOne" presStyleCnt="0"/>
      <dgm:spPr/>
    </dgm:pt>
    <dgm:pt modelId="{126E34BE-C4E2-45F7-AB47-D70E766519E3}" type="pres">
      <dgm:prSet presAssocID="{40A94A9E-85C8-41ED-A6ED-88937D749D31}" presName="txOne" presStyleLbl="node0" presStyleIdx="0" presStyleCnt="1">
        <dgm:presLayoutVars>
          <dgm:chPref val="3"/>
        </dgm:presLayoutVars>
      </dgm:prSet>
      <dgm:spPr/>
      <dgm:t>
        <a:bodyPr/>
        <a:lstStyle/>
        <a:p>
          <a:endParaRPr lang="en-US"/>
        </a:p>
      </dgm:t>
    </dgm:pt>
    <dgm:pt modelId="{7F609DBF-CF4C-4E17-98D6-BF6440963685}" type="pres">
      <dgm:prSet presAssocID="{40A94A9E-85C8-41ED-A6ED-88937D749D31}" presName="parTransOne" presStyleCnt="0"/>
      <dgm:spPr/>
    </dgm:pt>
    <dgm:pt modelId="{492F8A09-CEC5-41CC-BD9E-402C85E9A4D0}" type="pres">
      <dgm:prSet presAssocID="{40A94A9E-85C8-41ED-A6ED-88937D749D31}" presName="horzOne" presStyleCnt="0"/>
      <dgm:spPr/>
    </dgm:pt>
    <dgm:pt modelId="{3EEA5601-95D7-4B5B-A562-F98B265FE8BA}" type="pres">
      <dgm:prSet presAssocID="{605A5475-408D-402E-B27B-5898C269AB55}" presName="vertTwo" presStyleCnt="0"/>
      <dgm:spPr/>
    </dgm:pt>
    <dgm:pt modelId="{5CDA5E47-B35E-4C1C-9063-25A662EE5D02}" type="pres">
      <dgm:prSet presAssocID="{605A5475-408D-402E-B27B-5898C269AB55}" presName="txTwo" presStyleLbl="node2" presStyleIdx="0" presStyleCnt="3">
        <dgm:presLayoutVars>
          <dgm:chPref val="3"/>
        </dgm:presLayoutVars>
      </dgm:prSet>
      <dgm:spPr/>
      <dgm:t>
        <a:bodyPr/>
        <a:lstStyle/>
        <a:p>
          <a:endParaRPr lang="en-US"/>
        </a:p>
      </dgm:t>
    </dgm:pt>
    <dgm:pt modelId="{A937DCD0-0673-4B56-B021-940B3599F803}" type="pres">
      <dgm:prSet presAssocID="{605A5475-408D-402E-B27B-5898C269AB55}" presName="horzTwo" presStyleCnt="0"/>
      <dgm:spPr/>
    </dgm:pt>
    <dgm:pt modelId="{B6A561BD-27F4-4C6A-9919-0237CC30E1C0}" type="pres">
      <dgm:prSet presAssocID="{7B3F339C-A070-4EE5-B290-0874793222AB}" presName="sibSpaceTwo" presStyleCnt="0"/>
      <dgm:spPr/>
    </dgm:pt>
    <dgm:pt modelId="{9329FA72-4986-4AE0-B329-8EBDFB0726D0}" type="pres">
      <dgm:prSet presAssocID="{33A48B84-FDAA-4A0F-A02D-A9FDDB6694A6}" presName="vertTwo" presStyleCnt="0"/>
      <dgm:spPr/>
    </dgm:pt>
    <dgm:pt modelId="{2561992A-9719-411F-B38E-3E812A375D1A}" type="pres">
      <dgm:prSet presAssocID="{33A48B84-FDAA-4A0F-A02D-A9FDDB6694A6}" presName="txTwo" presStyleLbl="node2" presStyleIdx="1" presStyleCnt="3">
        <dgm:presLayoutVars>
          <dgm:chPref val="3"/>
        </dgm:presLayoutVars>
      </dgm:prSet>
      <dgm:spPr/>
      <dgm:t>
        <a:bodyPr/>
        <a:lstStyle/>
        <a:p>
          <a:endParaRPr lang="en-US"/>
        </a:p>
      </dgm:t>
    </dgm:pt>
    <dgm:pt modelId="{E7A39437-C9AF-4E5F-AC0E-2A8DEC865D8F}" type="pres">
      <dgm:prSet presAssocID="{33A48B84-FDAA-4A0F-A02D-A9FDDB6694A6}" presName="horzTwo" presStyleCnt="0"/>
      <dgm:spPr/>
    </dgm:pt>
    <dgm:pt modelId="{5417C562-4944-4686-BBA1-23C6710D7401}" type="pres">
      <dgm:prSet presAssocID="{2202D2A6-AFB1-4D84-B5EE-6685D2C9BF22}" presName="sibSpaceTwo" presStyleCnt="0"/>
      <dgm:spPr/>
    </dgm:pt>
    <dgm:pt modelId="{E08B775C-86CE-4753-B29D-9231D8CAFFF8}" type="pres">
      <dgm:prSet presAssocID="{111DB2F6-F7D4-4738-BC42-0F062DDD57E6}" presName="vertTwo" presStyleCnt="0"/>
      <dgm:spPr/>
    </dgm:pt>
    <dgm:pt modelId="{57FCA107-888E-4CFE-B5D1-C7C90FC038CD}" type="pres">
      <dgm:prSet presAssocID="{111DB2F6-F7D4-4738-BC42-0F062DDD57E6}" presName="txTwo" presStyleLbl="node2" presStyleIdx="2" presStyleCnt="3">
        <dgm:presLayoutVars>
          <dgm:chPref val="3"/>
        </dgm:presLayoutVars>
      </dgm:prSet>
      <dgm:spPr/>
      <dgm:t>
        <a:bodyPr/>
        <a:lstStyle/>
        <a:p>
          <a:endParaRPr lang="en-US"/>
        </a:p>
      </dgm:t>
    </dgm:pt>
    <dgm:pt modelId="{DEB241FB-5646-47B8-99BE-7003037260E5}" type="pres">
      <dgm:prSet presAssocID="{111DB2F6-F7D4-4738-BC42-0F062DDD57E6}" presName="horzTwo" presStyleCnt="0"/>
      <dgm:spPr/>
    </dgm:pt>
  </dgm:ptLst>
  <dgm:cxnLst>
    <dgm:cxn modelId="{514C6197-92E1-4358-93DC-284D14E66E15}" type="presOf" srcId="{33A48B84-FDAA-4A0F-A02D-A9FDDB6694A6}" destId="{2561992A-9719-411F-B38E-3E812A375D1A}" srcOrd="0" destOrd="0" presId="urn:microsoft.com/office/officeart/2005/8/layout/hierarchy4"/>
    <dgm:cxn modelId="{701FF89D-6B35-4C5E-9972-94B476F01A77}" type="presOf" srcId="{605A5475-408D-402E-B27B-5898C269AB55}" destId="{5CDA5E47-B35E-4C1C-9063-25A662EE5D02}" srcOrd="0" destOrd="0" presId="urn:microsoft.com/office/officeart/2005/8/layout/hierarchy4"/>
    <dgm:cxn modelId="{C9EA3711-1DFB-4ADE-B45D-29D4556FD730}" srcId="{40A94A9E-85C8-41ED-A6ED-88937D749D31}" destId="{111DB2F6-F7D4-4738-BC42-0F062DDD57E6}" srcOrd="2" destOrd="0" parTransId="{C917952D-B5D4-4E11-9AC8-E60D1BDA2EE8}" sibTransId="{82344ED6-A07F-4E1F-AD0E-C43434A2D94D}"/>
    <dgm:cxn modelId="{439B1DF2-B4A6-41B2-AAAA-105FD4020F4B}" srcId="{40A94A9E-85C8-41ED-A6ED-88937D749D31}" destId="{33A48B84-FDAA-4A0F-A02D-A9FDDB6694A6}" srcOrd="1" destOrd="0" parTransId="{D5B417CD-8B2E-40BE-89BD-E46DDCFA76E2}" sibTransId="{2202D2A6-AFB1-4D84-B5EE-6685D2C9BF22}"/>
    <dgm:cxn modelId="{531B010E-AEC4-425A-A044-AE7EEAF03A12}" type="presOf" srcId="{C91D5AEC-7F8B-48DB-A025-3D689DDA44DC}" destId="{28458AC1-FE96-428C-934A-E4182C56F187}" srcOrd="0" destOrd="0" presId="urn:microsoft.com/office/officeart/2005/8/layout/hierarchy4"/>
    <dgm:cxn modelId="{F451B3CB-1FDB-4FA4-AF44-918D168B6C31}" type="presOf" srcId="{40A94A9E-85C8-41ED-A6ED-88937D749D31}" destId="{126E34BE-C4E2-45F7-AB47-D70E766519E3}" srcOrd="0" destOrd="0" presId="urn:microsoft.com/office/officeart/2005/8/layout/hierarchy4"/>
    <dgm:cxn modelId="{7F9D78B2-7F7F-43F6-A7A0-D24A05AC0333}" type="presOf" srcId="{111DB2F6-F7D4-4738-BC42-0F062DDD57E6}" destId="{57FCA107-888E-4CFE-B5D1-C7C90FC038CD}" srcOrd="0" destOrd="0" presId="urn:microsoft.com/office/officeart/2005/8/layout/hierarchy4"/>
    <dgm:cxn modelId="{FBC8C34A-4D2E-47D1-A17A-C9A88F6B37BE}" srcId="{C91D5AEC-7F8B-48DB-A025-3D689DDA44DC}" destId="{40A94A9E-85C8-41ED-A6ED-88937D749D31}" srcOrd="0" destOrd="0" parTransId="{349F024B-59CC-477C-908D-D261916C0961}" sibTransId="{1D1C61F5-EB70-4893-AA42-B79209E61C4E}"/>
    <dgm:cxn modelId="{2BBD6835-1958-4B5A-9D16-A9184607E4A4}" srcId="{40A94A9E-85C8-41ED-A6ED-88937D749D31}" destId="{605A5475-408D-402E-B27B-5898C269AB55}" srcOrd="0" destOrd="0" parTransId="{7DE4D0ED-2BBB-4330-9C88-4E1923D7E359}" sibTransId="{7B3F339C-A070-4EE5-B290-0874793222AB}"/>
    <dgm:cxn modelId="{35000187-294B-4E22-8217-906275318306}" type="presParOf" srcId="{28458AC1-FE96-428C-934A-E4182C56F187}" destId="{DFE12D4D-6827-4C51-9B99-9D80B34BAF0E}" srcOrd="0" destOrd="0" presId="urn:microsoft.com/office/officeart/2005/8/layout/hierarchy4"/>
    <dgm:cxn modelId="{B5489E28-5CA7-4231-A3CE-A07FEB88C52A}" type="presParOf" srcId="{DFE12D4D-6827-4C51-9B99-9D80B34BAF0E}" destId="{126E34BE-C4E2-45F7-AB47-D70E766519E3}" srcOrd="0" destOrd="0" presId="urn:microsoft.com/office/officeart/2005/8/layout/hierarchy4"/>
    <dgm:cxn modelId="{31C254ED-6BE8-47BB-A3E9-5FB3AF057027}" type="presParOf" srcId="{DFE12D4D-6827-4C51-9B99-9D80B34BAF0E}" destId="{7F609DBF-CF4C-4E17-98D6-BF6440963685}" srcOrd="1" destOrd="0" presId="urn:microsoft.com/office/officeart/2005/8/layout/hierarchy4"/>
    <dgm:cxn modelId="{A9311FD4-A0B5-4B42-B958-058EAAE18D91}" type="presParOf" srcId="{DFE12D4D-6827-4C51-9B99-9D80B34BAF0E}" destId="{492F8A09-CEC5-41CC-BD9E-402C85E9A4D0}" srcOrd="2" destOrd="0" presId="urn:microsoft.com/office/officeart/2005/8/layout/hierarchy4"/>
    <dgm:cxn modelId="{9BEC94A0-EE42-4E6C-B34D-93F2BA6B4509}" type="presParOf" srcId="{492F8A09-CEC5-41CC-BD9E-402C85E9A4D0}" destId="{3EEA5601-95D7-4B5B-A562-F98B265FE8BA}" srcOrd="0" destOrd="0" presId="urn:microsoft.com/office/officeart/2005/8/layout/hierarchy4"/>
    <dgm:cxn modelId="{353FBB0F-848D-41E8-8961-78F090716597}" type="presParOf" srcId="{3EEA5601-95D7-4B5B-A562-F98B265FE8BA}" destId="{5CDA5E47-B35E-4C1C-9063-25A662EE5D02}" srcOrd="0" destOrd="0" presId="urn:microsoft.com/office/officeart/2005/8/layout/hierarchy4"/>
    <dgm:cxn modelId="{C4ED79BA-FF8F-4B71-8E63-4CA8EBD7A522}" type="presParOf" srcId="{3EEA5601-95D7-4B5B-A562-F98B265FE8BA}" destId="{A937DCD0-0673-4B56-B021-940B3599F803}" srcOrd="1" destOrd="0" presId="urn:microsoft.com/office/officeart/2005/8/layout/hierarchy4"/>
    <dgm:cxn modelId="{EB3FA7E0-4125-4885-ACD5-F8CA4AF3D4EA}" type="presParOf" srcId="{492F8A09-CEC5-41CC-BD9E-402C85E9A4D0}" destId="{B6A561BD-27F4-4C6A-9919-0237CC30E1C0}" srcOrd="1" destOrd="0" presId="urn:microsoft.com/office/officeart/2005/8/layout/hierarchy4"/>
    <dgm:cxn modelId="{BC2465C6-BB81-420C-9F76-CD261A752EEE}" type="presParOf" srcId="{492F8A09-CEC5-41CC-BD9E-402C85E9A4D0}" destId="{9329FA72-4986-4AE0-B329-8EBDFB0726D0}" srcOrd="2" destOrd="0" presId="urn:microsoft.com/office/officeart/2005/8/layout/hierarchy4"/>
    <dgm:cxn modelId="{5236C18E-DB57-4D23-AAA8-22E778B27067}" type="presParOf" srcId="{9329FA72-4986-4AE0-B329-8EBDFB0726D0}" destId="{2561992A-9719-411F-B38E-3E812A375D1A}" srcOrd="0" destOrd="0" presId="urn:microsoft.com/office/officeart/2005/8/layout/hierarchy4"/>
    <dgm:cxn modelId="{959C8017-7277-4006-8885-53594CE23325}" type="presParOf" srcId="{9329FA72-4986-4AE0-B329-8EBDFB0726D0}" destId="{E7A39437-C9AF-4E5F-AC0E-2A8DEC865D8F}" srcOrd="1" destOrd="0" presId="urn:microsoft.com/office/officeart/2005/8/layout/hierarchy4"/>
    <dgm:cxn modelId="{EE3E344C-9EC3-46EF-9847-3432D51C26CD}" type="presParOf" srcId="{492F8A09-CEC5-41CC-BD9E-402C85E9A4D0}" destId="{5417C562-4944-4686-BBA1-23C6710D7401}" srcOrd="3" destOrd="0" presId="urn:microsoft.com/office/officeart/2005/8/layout/hierarchy4"/>
    <dgm:cxn modelId="{99D86C6E-C00C-4C4A-AB7D-B11F46AC13A8}" type="presParOf" srcId="{492F8A09-CEC5-41CC-BD9E-402C85E9A4D0}" destId="{E08B775C-86CE-4753-B29D-9231D8CAFFF8}" srcOrd="4" destOrd="0" presId="urn:microsoft.com/office/officeart/2005/8/layout/hierarchy4"/>
    <dgm:cxn modelId="{A35D89F6-B3A4-4834-8F25-CCF599B6CA1A}" type="presParOf" srcId="{E08B775C-86CE-4753-B29D-9231D8CAFFF8}" destId="{57FCA107-888E-4CFE-B5D1-C7C90FC038CD}" srcOrd="0" destOrd="0" presId="urn:microsoft.com/office/officeart/2005/8/layout/hierarchy4"/>
    <dgm:cxn modelId="{C3553112-E262-4C72-A9B7-609F40AA5E66}" type="presParOf" srcId="{E08B775C-86CE-4753-B29D-9231D8CAFFF8}" destId="{DEB241FB-5646-47B8-99BE-7003037260E5}"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6D2B3-30A4-4E88-B49E-36A15FD7D582}">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1.history &amp;examination</a:t>
          </a:r>
        </a:p>
      </dsp:txBody>
      <dsp:txXfrm>
        <a:off x="0" y="591343"/>
        <a:ext cx="2571749" cy="1543050"/>
      </dsp:txXfrm>
    </dsp:sp>
    <dsp:sp modelId="{09F89962-FEBE-4E1D-B738-5A9E65D2BB5D}">
      <dsp:nvSpPr>
        <dsp:cNvPr id="0" name=""/>
        <dsp:cNvSpPr/>
      </dsp:nvSpPr>
      <dsp:spPr>
        <a:xfrm>
          <a:off x="2852996" y="615400"/>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US</a:t>
          </a:r>
        </a:p>
      </dsp:txBody>
      <dsp:txXfrm>
        <a:off x="2852996" y="615400"/>
        <a:ext cx="2571749" cy="1543050"/>
      </dsp:txXfrm>
    </dsp:sp>
    <dsp:sp modelId="{C69A410C-564F-43CA-9ACE-1EB32DCD24D2}">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err="1"/>
            <a:t>GnRH</a:t>
          </a:r>
          <a:r>
            <a:rPr lang="en-US" sz="3100" kern="1200" dirty="0"/>
            <a:t> stimulation test</a:t>
          </a:r>
        </a:p>
      </dsp:txBody>
      <dsp:txXfrm>
        <a:off x="5657849" y="591343"/>
        <a:ext cx="2571749" cy="1543050"/>
      </dsp:txXfrm>
    </dsp:sp>
    <dsp:sp modelId="{00F365D4-2379-4688-B98A-E2508470C4A3}">
      <dsp:nvSpPr>
        <dsp:cNvPr id="0" name=""/>
        <dsp:cNvSpPr/>
      </dsp:nvSpPr>
      <dsp:spPr>
        <a:xfrm>
          <a:off x="1414462"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MRI</a:t>
          </a:r>
        </a:p>
      </dsp:txBody>
      <dsp:txXfrm>
        <a:off x="1414462" y="2391569"/>
        <a:ext cx="2571749" cy="1543050"/>
      </dsp:txXfrm>
    </dsp:sp>
    <dsp:sp modelId="{8715AC50-AB7E-44FF-B49E-5E5520CCC480}">
      <dsp:nvSpPr>
        <dsp:cNvPr id="0" name=""/>
        <dsp:cNvSpPr/>
      </dsp:nvSpPr>
      <dsp:spPr>
        <a:xfrm>
          <a:off x="4243387"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Hormonal assay</a:t>
          </a:r>
        </a:p>
      </dsp:txBody>
      <dsp:txXfrm>
        <a:off x="4243387" y="2391569"/>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E34BE-C4E2-45F7-AB47-D70E766519E3}">
      <dsp:nvSpPr>
        <dsp:cNvPr id="0" name=""/>
        <dsp:cNvSpPr/>
      </dsp:nvSpPr>
      <dsp:spPr>
        <a:xfrm>
          <a:off x="2957" y="908"/>
          <a:ext cx="8223684" cy="2152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err="1"/>
            <a:t>Explaination</a:t>
          </a:r>
          <a:r>
            <a:rPr lang="en-US" sz="5400" kern="1200" dirty="0"/>
            <a:t> &amp; reassurance in idiopathic causes </a:t>
          </a:r>
        </a:p>
      </dsp:txBody>
      <dsp:txXfrm>
        <a:off x="66001" y="63952"/>
        <a:ext cx="8097596" cy="2026396"/>
      </dsp:txXfrm>
    </dsp:sp>
    <dsp:sp modelId="{5CDA5E47-B35E-4C1C-9063-25A662EE5D02}">
      <dsp:nvSpPr>
        <dsp:cNvPr id="0" name=""/>
        <dsp:cNvSpPr/>
      </dsp:nvSpPr>
      <dsp:spPr>
        <a:xfrm>
          <a:off x="2957" y="2372570"/>
          <a:ext cx="2595860" cy="2152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a:t>Stop the causative drug</a:t>
          </a:r>
        </a:p>
      </dsp:txBody>
      <dsp:txXfrm>
        <a:off x="66001" y="2435614"/>
        <a:ext cx="2469772" cy="2026396"/>
      </dsp:txXfrm>
    </dsp:sp>
    <dsp:sp modelId="{2561992A-9719-411F-B38E-3E812A375D1A}">
      <dsp:nvSpPr>
        <dsp:cNvPr id="0" name=""/>
        <dsp:cNvSpPr/>
      </dsp:nvSpPr>
      <dsp:spPr>
        <a:xfrm>
          <a:off x="2816869" y="2372570"/>
          <a:ext cx="2595860" cy="2152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a:t>GnRH</a:t>
          </a:r>
          <a:r>
            <a:rPr lang="en-US" sz="4000" kern="1200" dirty="0"/>
            <a:t> agonist</a:t>
          </a:r>
        </a:p>
      </dsp:txBody>
      <dsp:txXfrm>
        <a:off x="2879913" y="2435614"/>
        <a:ext cx="2469772" cy="2026396"/>
      </dsp:txXfrm>
    </dsp:sp>
    <dsp:sp modelId="{57FCA107-888E-4CFE-B5D1-C7C90FC038CD}">
      <dsp:nvSpPr>
        <dsp:cNvPr id="0" name=""/>
        <dsp:cNvSpPr/>
      </dsp:nvSpPr>
      <dsp:spPr>
        <a:xfrm>
          <a:off x="5630782" y="2372570"/>
          <a:ext cx="2595860" cy="2152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a:t>removal of </a:t>
          </a:r>
          <a:r>
            <a:rPr lang="en-US" sz="4000" kern="1200" dirty="0" err="1"/>
            <a:t>tumour</a:t>
          </a:r>
          <a:endParaRPr lang="en-US" sz="4000" kern="1200" dirty="0"/>
        </a:p>
      </dsp:txBody>
      <dsp:txXfrm>
        <a:off x="5693826" y="2435614"/>
        <a:ext cx="2469772" cy="20263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EB3CA-EEF2-4EC8-AFBA-724B11B55314}" type="datetimeFigureOut">
              <a:rPr lang="en-US" smtClean="0"/>
              <a:t>10/29/2021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940F1-EE9C-44FB-8B23-7853FE6209F3}" type="slidenum">
              <a:rPr lang="en-US" smtClean="0"/>
              <a:t>‹#›</a:t>
            </a:fld>
            <a:endParaRPr lang="en-US"/>
          </a:p>
        </p:txBody>
      </p:sp>
    </p:spTree>
    <p:extLst>
      <p:ext uri="{BB962C8B-B14F-4D97-AF65-F5344CB8AC3E}">
        <p14:creationId xmlns:p14="http://schemas.microsoft.com/office/powerpoint/2010/main" val="114704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40F1-EE9C-44FB-8B23-7853FE6209F3}" type="slidenum">
              <a:rPr lang="en-US" smtClean="0"/>
              <a:t>1</a:t>
            </a:fld>
            <a:endParaRPr lang="en-US"/>
          </a:p>
        </p:txBody>
      </p:sp>
    </p:spTree>
    <p:extLst>
      <p:ext uri="{BB962C8B-B14F-4D97-AF65-F5344CB8AC3E}">
        <p14:creationId xmlns:p14="http://schemas.microsoft.com/office/powerpoint/2010/main" val="3975360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40F1-EE9C-44FB-8B23-7853FE6209F3}" type="slidenum">
              <a:rPr lang="en-US" smtClean="0"/>
              <a:t>4</a:t>
            </a:fld>
            <a:endParaRPr lang="en-US"/>
          </a:p>
        </p:txBody>
      </p:sp>
    </p:spTree>
    <p:extLst>
      <p:ext uri="{BB962C8B-B14F-4D97-AF65-F5344CB8AC3E}">
        <p14:creationId xmlns:p14="http://schemas.microsoft.com/office/powerpoint/2010/main" val="2915540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40F1-EE9C-44FB-8B23-7853FE6209F3}" type="slidenum">
              <a:rPr lang="en-US" smtClean="0"/>
              <a:t>5</a:t>
            </a:fld>
            <a:endParaRPr lang="en-US"/>
          </a:p>
        </p:txBody>
      </p:sp>
    </p:spTree>
    <p:extLst>
      <p:ext uri="{BB962C8B-B14F-4D97-AF65-F5344CB8AC3E}">
        <p14:creationId xmlns:p14="http://schemas.microsoft.com/office/powerpoint/2010/main" val="275098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926FC35F-7954-489A-85E6-FC604AE5A75F}" type="slidenum">
              <a:rPr lang="ar-IQ" smtClean="0">
                <a:solidFill>
                  <a:prstClr val="black"/>
                </a:solidFill>
              </a:rPr>
              <a:pPr/>
              <a:t>25</a:t>
            </a:fld>
            <a:endParaRPr lang="ar-IQ">
              <a:solidFill>
                <a:prstClr val="black"/>
              </a:solidFill>
            </a:endParaRPr>
          </a:p>
        </p:txBody>
      </p:sp>
    </p:spTree>
    <p:extLst>
      <p:ext uri="{BB962C8B-B14F-4D97-AF65-F5344CB8AC3E}">
        <p14:creationId xmlns:p14="http://schemas.microsoft.com/office/powerpoint/2010/main" val="693891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221578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13573807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EE4F4A3C-926E-4C4E-940A-7F25226A14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769923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D80B7B-4A0A-4CD5-AD77-39E838F638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462277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89F5760-A637-4140-A143-4853E84DEFEC}"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28610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2B2D7D2-D05C-49A8-A1AD-B0BCE0D73AD9}"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796607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F771C7A-1FAB-4DE3-BABA-1A3E1C079400}" type="datetime1">
              <a:rPr lang="ar-SA" smtClean="0">
                <a:solidFill>
                  <a:prstClr val="black">
                    <a:tint val="75000"/>
                  </a:prstClr>
                </a:solidFill>
              </a:rPr>
              <a:pPr/>
              <a:t>23/03/1443</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337319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3A7459-3BCF-4798-BA0B-BB91A3521647}" type="datetime1">
              <a:rPr lang="ar-SA" smtClean="0">
                <a:solidFill>
                  <a:prstClr val="black">
                    <a:tint val="75000"/>
                  </a:prstClr>
                </a:solidFill>
              </a:rPr>
              <a:pPr/>
              <a:t>23/03/1443</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065418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C178B11-D4BF-4863-A305-67F23E737295}" type="datetime1">
              <a:rPr lang="ar-SA" smtClean="0">
                <a:solidFill>
                  <a:prstClr val="black">
                    <a:tint val="75000"/>
                  </a:prstClr>
                </a:solidFill>
              </a:rPr>
              <a:pPr/>
              <a:t>23/03/1443</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320381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71B9DCB-1CD0-42BD-907D-4A3439CC49C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934160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6D1DDF0-FC8E-4870-8654-F28DFACAA6A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20947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B0060ED-032C-4894-82AF-A223137913C4}"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1114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23019480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0B1289-3B3F-45BE-B7D0-07830D6D6A15}"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476315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EE4F4A3C-926E-4C4E-940A-7F25226A14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495849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D80B7B-4A0A-4CD5-AD77-39E838F638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589584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89F5760-A637-4140-A143-4853E84DEFEC}"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806938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2B2D7D2-D05C-49A8-A1AD-B0BCE0D73AD9}"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099568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F771C7A-1FAB-4DE3-BABA-1A3E1C079400}" type="datetime1">
              <a:rPr lang="ar-SA" smtClean="0">
                <a:solidFill>
                  <a:prstClr val="black">
                    <a:tint val="75000"/>
                  </a:prstClr>
                </a:solidFill>
              </a:rPr>
              <a:pPr/>
              <a:t>23/03/1443</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289193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3A7459-3BCF-4798-BA0B-BB91A3521647}" type="datetime1">
              <a:rPr lang="ar-SA" smtClean="0">
                <a:solidFill>
                  <a:prstClr val="black">
                    <a:tint val="75000"/>
                  </a:prstClr>
                </a:solidFill>
              </a:rPr>
              <a:pPr/>
              <a:t>23/03/1443</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222301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C178B11-D4BF-4863-A305-67F23E737295}" type="datetime1">
              <a:rPr lang="ar-SA" smtClean="0">
                <a:solidFill>
                  <a:prstClr val="black">
                    <a:tint val="75000"/>
                  </a:prstClr>
                </a:solidFill>
              </a:rPr>
              <a:pPr/>
              <a:t>23/03/1443</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991392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71B9DCB-1CD0-42BD-907D-4A3439CC49C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588716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6D1DDF0-FC8E-4870-8654-F28DFACAA6A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83637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solidFill>
                  <a:prstClr val="black">
                    <a:tint val="75000"/>
                  </a:prstClr>
                </a:solidFill>
              </a:rPr>
              <a:pPr/>
              <a:t>10/29/2021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65050E-5B14-4A51-8874-D6A1FFF3AD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2303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B0060ED-032C-4894-82AF-A223137913C4}"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9886330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0B1289-3B3F-45BE-B7D0-07830D6D6A15}"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38972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EE4F4A3C-926E-4C4E-940A-7F25226A14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524138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D80B7B-4A0A-4CD5-AD77-39E838F638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2614842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89F5760-A637-4140-A143-4853E84DEFEC}"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152719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2B2D7D2-D05C-49A8-A1AD-B0BCE0D73AD9}"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508099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F771C7A-1FAB-4DE3-BABA-1A3E1C079400}" type="datetime1">
              <a:rPr lang="ar-SA" smtClean="0">
                <a:solidFill>
                  <a:prstClr val="black">
                    <a:tint val="75000"/>
                  </a:prstClr>
                </a:solidFill>
              </a:rPr>
              <a:pPr/>
              <a:t>23/03/1443</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168640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3A7459-3BCF-4798-BA0B-BB91A3521647}" type="datetime1">
              <a:rPr lang="ar-SA" smtClean="0">
                <a:solidFill>
                  <a:prstClr val="black">
                    <a:tint val="75000"/>
                  </a:prstClr>
                </a:solidFill>
              </a:rPr>
              <a:pPr/>
              <a:t>23/03/1443</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060214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C178B11-D4BF-4863-A305-67F23E737295}" type="datetime1">
              <a:rPr lang="ar-SA" smtClean="0">
                <a:solidFill>
                  <a:prstClr val="black">
                    <a:tint val="75000"/>
                  </a:prstClr>
                </a:solidFill>
              </a:rPr>
              <a:pPr/>
              <a:t>23/03/1443</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208315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71B9DCB-1CD0-42BD-907D-4A3439CC49C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20937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solidFill>
                  <a:prstClr val="black">
                    <a:tint val="75000"/>
                  </a:prstClr>
                </a:solidFill>
              </a:rPr>
              <a:pPr/>
              <a:t>10/29/2021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65050E-5B14-4A51-8874-D6A1FFF3AD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5514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6D1DDF0-FC8E-4870-8654-F28DFACAA6A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777306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B0060ED-032C-4894-82AF-A223137913C4}"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01769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0B1289-3B3F-45BE-B7D0-07830D6D6A15}"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808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EE4F4A3C-926E-4C4E-940A-7F25226A14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851074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D80B7B-4A0A-4CD5-AD77-39E838F638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056218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89F5760-A637-4140-A143-4853E84DEFEC}"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310829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2B2D7D2-D05C-49A8-A1AD-B0BCE0D73AD9}"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741855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F771C7A-1FAB-4DE3-BABA-1A3E1C079400}" type="datetime1">
              <a:rPr lang="ar-SA" smtClean="0">
                <a:solidFill>
                  <a:prstClr val="black">
                    <a:tint val="75000"/>
                  </a:prstClr>
                </a:solidFill>
              </a:rPr>
              <a:pPr/>
              <a:t>23/03/1443</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583381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3A7459-3BCF-4798-BA0B-BB91A3521647}" type="datetime1">
              <a:rPr lang="ar-SA" smtClean="0">
                <a:solidFill>
                  <a:prstClr val="black">
                    <a:tint val="75000"/>
                  </a:prstClr>
                </a:solidFill>
              </a:rPr>
              <a:pPr/>
              <a:t>23/03/1443</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659252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C178B11-D4BF-4863-A305-67F23E737295}" type="datetime1">
              <a:rPr lang="ar-SA" smtClean="0">
                <a:solidFill>
                  <a:prstClr val="black">
                    <a:tint val="75000"/>
                  </a:prstClr>
                </a:solidFill>
              </a:rPr>
              <a:pPr/>
              <a:t>23/03/1443</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30498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7F51B6-8ED7-4731-9F8A-803721F11950}" type="datetimeFigureOut">
              <a:rPr lang="en-US" smtClean="0">
                <a:solidFill>
                  <a:prstClr val="black">
                    <a:tint val="75000"/>
                  </a:prstClr>
                </a:solidFill>
              </a:rPr>
              <a:pPr/>
              <a:t>10/29/2021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65050E-5B14-4A51-8874-D6A1FFF3AD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46084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71B9DCB-1CD0-42BD-907D-4A3439CC49C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416397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6D1DDF0-FC8E-4870-8654-F28DFACAA6A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445209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B0060ED-032C-4894-82AF-A223137913C4}"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139174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0B1289-3B3F-45BE-B7D0-07830D6D6A15}"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68441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EE4F4A3C-926E-4C4E-940A-7F25226A14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179779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D80B7B-4A0A-4CD5-AD77-39E838F638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964643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89F5760-A637-4140-A143-4853E84DEFEC}"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2977741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2B2D7D2-D05C-49A8-A1AD-B0BCE0D73AD9}"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9887767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F771C7A-1FAB-4DE3-BABA-1A3E1C079400}" type="datetime1">
              <a:rPr lang="ar-SA" smtClean="0">
                <a:solidFill>
                  <a:prstClr val="black">
                    <a:tint val="75000"/>
                  </a:prstClr>
                </a:solidFill>
              </a:rPr>
              <a:pPr/>
              <a:t>23/03/1443</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469026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3A7459-3BCF-4798-BA0B-BB91A3521647}" type="datetime1">
              <a:rPr lang="ar-SA" smtClean="0">
                <a:solidFill>
                  <a:prstClr val="black">
                    <a:tint val="75000"/>
                  </a:prstClr>
                </a:solidFill>
              </a:rPr>
              <a:pPr/>
              <a:t>23/03/1443</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78270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7F51B6-8ED7-4731-9F8A-803721F11950}" type="datetimeFigureOut">
              <a:rPr lang="en-US" smtClean="0">
                <a:solidFill>
                  <a:prstClr val="black">
                    <a:tint val="75000"/>
                  </a:prstClr>
                </a:solidFill>
              </a:rPr>
              <a:pPr/>
              <a:t>10/29/2021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65050E-5B14-4A51-8874-D6A1FFF3AD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0245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C178B11-D4BF-4863-A305-67F23E737295}" type="datetime1">
              <a:rPr lang="ar-SA" smtClean="0">
                <a:solidFill>
                  <a:prstClr val="black">
                    <a:tint val="75000"/>
                  </a:prstClr>
                </a:solidFill>
              </a:rPr>
              <a:pPr/>
              <a:t>23/03/1443</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466671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71B9DCB-1CD0-42BD-907D-4A3439CC49C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385692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6D1DDF0-FC8E-4870-8654-F28DFACAA6A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921091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B0060ED-032C-4894-82AF-A223137913C4}"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8911803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0B1289-3B3F-45BE-B7D0-07830D6D6A15}"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010751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EE4F4A3C-926E-4C4E-940A-7F25226A14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2112755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D80B7B-4A0A-4CD5-AD77-39E838F638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2464675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89F5760-A637-4140-A143-4853E84DEFEC}"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6131925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2B2D7D2-D05C-49A8-A1AD-B0BCE0D73AD9}"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179531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F771C7A-1FAB-4DE3-BABA-1A3E1C079400}" type="datetime1">
              <a:rPr lang="ar-SA" smtClean="0">
                <a:solidFill>
                  <a:prstClr val="black">
                    <a:tint val="75000"/>
                  </a:prstClr>
                </a:solidFill>
              </a:rPr>
              <a:pPr/>
              <a:t>23/03/1443</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20511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7F51B6-8ED7-4731-9F8A-803721F11950}" type="datetimeFigureOut">
              <a:rPr lang="en-US" smtClean="0">
                <a:solidFill>
                  <a:prstClr val="black">
                    <a:tint val="75000"/>
                  </a:prstClr>
                </a:solidFill>
              </a:rPr>
              <a:pPr/>
              <a:t>10/29/2021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665050E-5B14-4A51-8874-D6A1FFF3AD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91929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3A7459-3BCF-4798-BA0B-BB91A3521647}" type="datetime1">
              <a:rPr lang="ar-SA" smtClean="0">
                <a:solidFill>
                  <a:prstClr val="black">
                    <a:tint val="75000"/>
                  </a:prstClr>
                </a:solidFill>
              </a:rPr>
              <a:pPr/>
              <a:t>23/03/1443</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3977667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C178B11-D4BF-4863-A305-67F23E737295}" type="datetime1">
              <a:rPr lang="ar-SA" smtClean="0">
                <a:solidFill>
                  <a:prstClr val="black">
                    <a:tint val="75000"/>
                  </a:prstClr>
                </a:solidFill>
              </a:rPr>
              <a:pPr/>
              <a:t>23/03/1443</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690295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71B9DCB-1CD0-42BD-907D-4A3439CC49C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746250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6D1DDF0-FC8E-4870-8654-F28DFACAA6A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774197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B0060ED-032C-4894-82AF-A223137913C4}"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83763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0B1289-3B3F-45BE-B7D0-07830D6D6A15}"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890377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EE4F4A3C-926E-4C4E-940A-7F25226A14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167517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D80B7B-4A0A-4CD5-AD77-39E838F638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3761397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89F5760-A637-4140-A143-4853E84DEFEC}"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1961779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2B2D7D2-D05C-49A8-A1AD-B0BCE0D73AD9}"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53151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7F51B6-8ED7-4731-9F8A-803721F11950}" type="datetimeFigureOut">
              <a:rPr lang="en-US" smtClean="0">
                <a:solidFill>
                  <a:prstClr val="black">
                    <a:tint val="75000"/>
                  </a:prstClr>
                </a:solidFill>
              </a:rPr>
              <a:pPr/>
              <a:t>10/29/2021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665050E-5B14-4A51-8874-D6A1FFF3AD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95033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F771C7A-1FAB-4DE3-BABA-1A3E1C079400}" type="datetime1">
              <a:rPr lang="ar-SA" smtClean="0">
                <a:solidFill>
                  <a:prstClr val="black">
                    <a:tint val="75000"/>
                  </a:prstClr>
                </a:solidFill>
              </a:rPr>
              <a:pPr/>
              <a:t>23/03/1443</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0524292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3A7459-3BCF-4798-BA0B-BB91A3521647}" type="datetime1">
              <a:rPr lang="ar-SA" smtClean="0">
                <a:solidFill>
                  <a:prstClr val="black">
                    <a:tint val="75000"/>
                  </a:prstClr>
                </a:solidFill>
              </a:rPr>
              <a:pPr/>
              <a:t>23/03/1443</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203392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C178B11-D4BF-4863-A305-67F23E737295}" type="datetime1">
              <a:rPr lang="ar-SA" smtClean="0">
                <a:solidFill>
                  <a:prstClr val="black">
                    <a:tint val="75000"/>
                  </a:prstClr>
                </a:solidFill>
              </a:rPr>
              <a:pPr/>
              <a:t>23/03/1443</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9301911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71B9DCB-1CD0-42BD-907D-4A3439CC49C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1816495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6D1DDF0-FC8E-4870-8654-F28DFACAA6A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380744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B0060ED-032C-4894-82AF-A223137913C4}"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8606321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0B1289-3B3F-45BE-B7D0-07830D6D6A15}"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037699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EE4F4A3C-926E-4C4E-940A-7F25226A14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9037814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D80B7B-4A0A-4CD5-AD77-39E838F638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683378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89F5760-A637-4140-A143-4853E84DEFEC}"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87974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F51B6-8ED7-4731-9F8A-803721F11950}" type="datetimeFigureOut">
              <a:rPr lang="en-US" smtClean="0">
                <a:solidFill>
                  <a:prstClr val="black">
                    <a:tint val="75000"/>
                  </a:prstClr>
                </a:solidFill>
              </a:rPr>
              <a:pPr/>
              <a:t>10/29/2021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665050E-5B14-4A51-8874-D6A1FFF3AD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89229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2B2D7D2-D05C-49A8-A1AD-B0BCE0D73AD9}"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6775786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F771C7A-1FAB-4DE3-BABA-1A3E1C079400}" type="datetime1">
              <a:rPr lang="ar-SA" smtClean="0">
                <a:solidFill>
                  <a:prstClr val="black">
                    <a:tint val="75000"/>
                  </a:prstClr>
                </a:solidFill>
              </a:rPr>
              <a:pPr/>
              <a:t>23/03/1443</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253752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3A7459-3BCF-4798-BA0B-BB91A3521647}" type="datetime1">
              <a:rPr lang="ar-SA" smtClean="0">
                <a:solidFill>
                  <a:prstClr val="black">
                    <a:tint val="75000"/>
                  </a:prstClr>
                </a:solidFill>
              </a:rPr>
              <a:pPr/>
              <a:t>23/03/1443</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4703296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C178B11-D4BF-4863-A305-67F23E737295}" type="datetime1">
              <a:rPr lang="ar-SA" smtClean="0">
                <a:solidFill>
                  <a:prstClr val="black">
                    <a:tint val="75000"/>
                  </a:prstClr>
                </a:solidFill>
              </a:rPr>
              <a:pPr/>
              <a:t>23/03/1443</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9170697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71B9DCB-1CD0-42BD-907D-4A3439CC49C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4994391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6D1DDF0-FC8E-4870-8654-F28DFACAA6A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4369547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B0060ED-032C-4894-82AF-A223137913C4}"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5360408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0B1289-3B3F-45BE-B7D0-07830D6D6A15}"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7713615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EE4F4A3C-926E-4C4E-940A-7F25226A14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3934097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D80B7B-4A0A-4CD5-AD77-39E838F638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92431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7F51B6-8ED7-4731-9F8A-803721F11950}" type="datetimeFigureOut">
              <a:rPr lang="en-US" smtClean="0">
                <a:solidFill>
                  <a:prstClr val="black">
                    <a:tint val="75000"/>
                  </a:prstClr>
                </a:solidFill>
              </a:rPr>
              <a:pPr/>
              <a:t>10/29/2021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65050E-5B14-4A51-8874-D6A1FFF3AD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7563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89F5760-A637-4140-A143-4853E84DEFEC}"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0303104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2B2D7D2-D05C-49A8-A1AD-B0BCE0D73AD9}"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3434709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F771C7A-1FAB-4DE3-BABA-1A3E1C079400}" type="datetime1">
              <a:rPr lang="ar-SA" smtClean="0">
                <a:solidFill>
                  <a:prstClr val="black">
                    <a:tint val="75000"/>
                  </a:prstClr>
                </a:solidFill>
              </a:rPr>
              <a:pPr/>
              <a:t>23/03/1443</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7684994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3A7459-3BCF-4798-BA0B-BB91A3521647}" type="datetime1">
              <a:rPr lang="ar-SA" smtClean="0">
                <a:solidFill>
                  <a:prstClr val="black">
                    <a:tint val="75000"/>
                  </a:prstClr>
                </a:solidFill>
              </a:rPr>
              <a:pPr/>
              <a:t>23/03/1443</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0672296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C178B11-D4BF-4863-A305-67F23E737295}" type="datetime1">
              <a:rPr lang="ar-SA" smtClean="0">
                <a:solidFill>
                  <a:prstClr val="black">
                    <a:tint val="75000"/>
                  </a:prstClr>
                </a:solidFill>
              </a:rPr>
              <a:pPr/>
              <a:t>23/03/1443</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6923343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71B9DCB-1CD0-42BD-907D-4A3439CC49C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457616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6D1DDF0-FC8E-4870-8654-F28DFACAA6A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8155311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B0060ED-032C-4894-82AF-A223137913C4}"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9882879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0B1289-3B3F-45BE-B7D0-07830D6D6A15}"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7681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3467373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7F51B6-8ED7-4731-9F8A-803721F11950}" type="datetimeFigureOut">
              <a:rPr lang="en-US" smtClean="0">
                <a:solidFill>
                  <a:prstClr val="black">
                    <a:tint val="75000"/>
                  </a:prstClr>
                </a:solidFill>
              </a:rPr>
              <a:pPr/>
              <a:t>10/29/2021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665050E-5B14-4A51-8874-D6A1FFF3AD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321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solidFill>
                  <a:prstClr val="black">
                    <a:tint val="75000"/>
                  </a:prstClr>
                </a:solidFill>
              </a:rPr>
              <a:pPr/>
              <a:t>10/29/2021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65050E-5B14-4A51-8874-D6A1FFF3AD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432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F51B6-8ED7-4731-9F8A-803721F11950}" type="datetimeFigureOut">
              <a:rPr lang="en-US" smtClean="0">
                <a:solidFill>
                  <a:prstClr val="black">
                    <a:tint val="75000"/>
                  </a:prstClr>
                </a:solidFill>
              </a:rPr>
              <a:pPr/>
              <a:t>10/29/2021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65050E-5B14-4A51-8874-D6A1FFF3AD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208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EE4F4A3C-926E-4C4E-940A-7F25226A14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83970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D80B7B-4A0A-4CD5-AD77-39E838F638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19670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89F5760-A637-4140-A143-4853E84DEFEC}"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14129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2B2D7D2-D05C-49A8-A1AD-B0BCE0D73AD9}"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08159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F771C7A-1FAB-4DE3-BABA-1A3E1C079400}" type="datetime1">
              <a:rPr lang="ar-SA" smtClean="0">
                <a:solidFill>
                  <a:prstClr val="black">
                    <a:tint val="75000"/>
                  </a:prstClr>
                </a:solidFill>
              </a:rPr>
              <a:pPr/>
              <a:t>23/03/1443</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52715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3A7459-3BCF-4798-BA0B-BB91A3521647}" type="datetime1">
              <a:rPr lang="ar-SA" smtClean="0">
                <a:solidFill>
                  <a:prstClr val="black">
                    <a:tint val="75000"/>
                  </a:prstClr>
                </a:solidFill>
              </a:rPr>
              <a:pPr/>
              <a:t>23/03/1443</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55246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C178B11-D4BF-4863-A305-67F23E737295}" type="datetime1">
              <a:rPr lang="ar-SA" smtClean="0">
                <a:solidFill>
                  <a:prstClr val="black">
                    <a:tint val="75000"/>
                  </a:prstClr>
                </a:solidFill>
              </a:rPr>
              <a:pPr/>
              <a:t>23/03/1443</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3260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7F51B6-8ED7-4731-9F8A-803721F11950}"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559980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71B9DCB-1CD0-42BD-907D-4A3439CC49C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740334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6D1DDF0-FC8E-4870-8654-F28DFACAA6A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54745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B0060ED-032C-4894-82AF-A223137913C4}"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96691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0B1289-3B3F-45BE-B7D0-07830D6D6A15}"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10338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EE4F4A3C-926E-4C4E-940A-7F25226A14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81665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D80B7B-4A0A-4CD5-AD77-39E838F638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80627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89F5760-A637-4140-A143-4853E84DEFEC}"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773630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2B2D7D2-D05C-49A8-A1AD-B0BCE0D73AD9}"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42582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F771C7A-1FAB-4DE3-BABA-1A3E1C079400}" type="datetime1">
              <a:rPr lang="ar-SA" smtClean="0">
                <a:solidFill>
                  <a:prstClr val="black">
                    <a:tint val="75000"/>
                  </a:prstClr>
                </a:solidFill>
              </a:rPr>
              <a:pPr/>
              <a:t>23/03/1443</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44003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3A7459-3BCF-4798-BA0B-BB91A3521647}" type="datetime1">
              <a:rPr lang="ar-SA" smtClean="0">
                <a:solidFill>
                  <a:prstClr val="black">
                    <a:tint val="75000"/>
                  </a:prstClr>
                </a:solidFill>
              </a:rPr>
              <a:pPr/>
              <a:t>23/03/1443</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8411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7F51B6-8ED7-4731-9F8A-803721F11950}"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8035498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C178B11-D4BF-4863-A305-67F23E737295}" type="datetime1">
              <a:rPr lang="ar-SA" smtClean="0">
                <a:solidFill>
                  <a:prstClr val="black">
                    <a:tint val="75000"/>
                  </a:prstClr>
                </a:solidFill>
              </a:rPr>
              <a:pPr/>
              <a:t>23/03/1443</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71804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71B9DCB-1CD0-42BD-907D-4A3439CC49C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89468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6D1DDF0-FC8E-4870-8654-F28DFACAA6A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048274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B0060ED-032C-4894-82AF-A223137913C4}"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072319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0B1289-3B3F-45BE-B7D0-07830D6D6A15}"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96948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EE4F4A3C-926E-4C4E-940A-7F25226A14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358806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D80B7B-4A0A-4CD5-AD77-39E838F638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14157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89F5760-A637-4140-A143-4853E84DEFEC}"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351236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2B2D7D2-D05C-49A8-A1AD-B0BCE0D73AD9}"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453011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F771C7A-1FAB-4DE3-BABA-1A3E1C079400}" type="datetime1">
              <a:rPr lang="ar-SA" smtClean="0">
                <a:solidFill>
                  <a:prstClr val="black">
                    <a:tint val="75000"/>
                  </a:prstClr>
                </a:solidFill>
              </a:rPr>
              <a:pPr/>
              <a:t>23/03/1443</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30185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7F51B6-8ED7-4731-9F8A-803721F11950}" type="datetimeFigureOut">
              <a:rPr lang="en-US" smtClean="0"/>
              <a:t>10/29/2021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40492835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3A7459-3BCF-4798-BA0B-BB91A3521647}" type="datetime1">
              <a:rPr lang="ar-SA" smtClean="0">
                <a:solidFill>
                  <a:prstClr val="black">
                    <a:tint val="75000"/>
                  </a:prstClr>
                </a:solidFill>
              </a:rPr>
              <a:pPr/>
              <a:t>23/03/1443</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129266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C178B11-D4BF-4863-A305-67F23E737295}" type="datetime1">
              <a:rPr lang="ar-SA" smtClean="0">
                <a:solidFill>
                  <a:prstClr val="black">
                    <a:tint val="75000"/>
                  </a:prstClr>
                </a:solidFill>
              </a:rPr>
              <a:pPr/>
              <a:t>23/03/1443</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448874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71B9DCB-1CD0-42BD-907D-4A3439CC49C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026091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6D1DDF0-FC8E-4870-8654-F28DFACAA6A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681556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B0060ED-032C-4894-82AF-A223137913C4}"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592655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0B1289-3B3F-45BE-B7D0-07830D6D6A15}"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487708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EE4F4A3C-926E-4C4E-940A-7F25226A14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561228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D80B7B-4A0A-4CD5-AD77-39E838F638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696379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89F5760-A637-4140-A143-4853E84DEFEC}"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24030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2B2D7D2-D05C-49A8-A1AD-B0BCE0D73AD9}"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04328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7F51B6-8ED7-4731-9F8A-803721F11950}" type="datetimeFigureOut">
              <a:rPr lang="en-US" smtClean="0"/>
              <a:t>10/29/2021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33621931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F771C7A-1FAB-4DE3-BABA-1A3E1C079400}" type="datetime1">
              <a:rPr lang="ar-SA" smtClean="0">
                <a:solidFill>
                  <a:prstClr val="black">
                    <a:tint val="75000"/>
                  </a:prstClr>
                </a:solidFill>
              </a:rPr>
              <a:pPr/>
              <a:t>23/03/1443</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15688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3A7459-3BCF-4798-BA0B-BB91A3521647}" type="datetime1">
              <a:rPr lang="ar-SA" smtClean="0">
                <a:solidFill>
                  <a:prstClr val="black">
                    <a:tint val="75000"/>
                  </a:prstClr>
                </a:solidFill>
              </a:rPr>
              <a:pPr/>
              <a:t>23/03/1443</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642200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C178B11-D4BF-4863-A305-67F23E737295}" type="datetime1">
              <a:rPr lang="ar-SA" smtClean="0">
                <a:solidFill>
                  <a:prstClr val="black">
                    <a:tint val="75000"/>
                  </a:prstClr>
                </a:solidFill>
              </a:rPr>
              <a:pPr/>
              <a:t>23/03/1443</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177485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71B9DCB-1CD0-42BD-907D-4A3439CC49C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340848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6D1DDF0-FC8E-4870-8654-F28DFACAA6A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806108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B0060ED-032C-4894-82AF-A223137913C4}"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644549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0B1289-3B3F-45BE-B7D0-07830D6D6A15}"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292663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EE4F4A3C-926E-4C4E-940A-7F25226A14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9432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D80B7B-4A0A-4CD5-AD77-39E838F638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537459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89F5760-A637-4140-A143-4853E84DEFEC}"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72523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F51B6-8ED7-4731-9F8A-803721F11950}" type="datetimeFigureOut">
              <a:rPr lang="en-US" smtClean="0"/>
              <a:t>10/29/2021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39391456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2B2D7D2-D05C-49A8-A1AD-B0BCE0D73AD9}"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433043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F771C7A-1FAB-4DE3-BABA-1A3E1C079400}" type="datetime1">
              <a:rPr lang="ar-SA" smtClean="0">
                <a:solidFill>
                  <a:prstClr val="black">
                    <a:tint val="75000"/>
                  </a:prstClr>
                </a:solidFill>
              </a:rPr>
              <a:pPr/>
              <a:t>23/03/1443</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490763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3A7459-3BCF-4798-BA0B-BB91A3521647}" type="datetime1">
              <a:rPr lang="ar-SA" smtClean="0">
                <a:solidFill>
                  <a:prstClr val="black">
                    <a:tint val="75000"/>
                  </a:prstClr>
                </a:solidFill>
              </a:rPr>
              <a:pPr/>
              <a:t>23/03/1443</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721125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C178B11-D4BF-4863-A305-67F23E737295}" type="datetime1">
              <a:rPr lang="ar-SA" smtClean="0">
                <a:solidFill>
                  <a:prstClr val="black">
                    <a:tint val="75000"/>
                  </a:prstClr>
                </a:solidFill>
              </a:rPr>
              <a:pPr/>
              <a:t>23/03/1443</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541434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71B9DCB-1CD0-42BD-907D-4A3439CC49C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118114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6D1DDF0-FC8E-4870-8654-F28DFACAA6A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735575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B0060ED-032C-4894-82AF-A223137913C4}"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985040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0B1289-3B3F-45BE-B7D0-07830D6D6A15}"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656554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EE4F4A3C-926E-4C4E-940A-7F25226A14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737104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D80B7B-4A0A-4CD5-AD77-39E838F638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2039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7F51B6-8ED7-4731-9F8A-803721F11950}"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855837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89F5760-A637-4140-A143-4853E84DEFEC}"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777153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2B2D7D2-D05C-49A8-A1AD-B0BCE0D73AD9}"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831162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F771C7A-1FAB-4DE3-BABA-1A3E1C079400}" type="datetime1">
              <a:rPr lang="ar-SA" smtClean="0">
                <a:solidFill>
                  <a:prstClr val="black">
                    <a:tint val="75000"/>
                  </a:prstClr>
                </a:solidFill>
              </a:rPr>
              <a:pPr/>
              <a:t>23/03/1443</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572351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3A7459-3BCF-4798-BA0B-BB91A3521647}" type="datetime1">
              <a:rPr lang="ar-SA" smtClean="0">
                <a:solidFill>
                  <a:prstClr val="black">
                    <a:tint val="75000"/>
                  </a:prstClr>
                </a:solidFill>
              </a:rPr>
              <a:pPr/>
              <a:t>23/03/1443</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672044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C178B11-D4BF-4863-A305-67F23E737295}" type="datetime1">
              <a:rPr lang="ar-SA" smtClean="0">
                <a:solidFill>
                  <a:prstClr val="black">
                    <a:tint val="75000"/>
                  </a:prstClr>
                </a:solidFill>
              </a:rPr>
              <a:pPr/>
              <a:t>23/03/1443</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732623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71B9DCB-1CD0-42BD-907D-4A3439CC49C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552790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6D1DDF0-FC8E-4870-8654-F28DFACAA6A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483486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B0060ED-032C-4894-82AF-A223137913C4}"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837718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0B1289-3B3F-45BE-B7D0-07830D6D6A15}"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488266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EE4F4A3C-926E-4C4E-940A-7F25226A14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1349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7F51B6-8ED7-4731-9F8A-803721F11950}"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5050E-5B14-4A51-8874-D6A1FFF3ADB5}" type="slidenum">
              <a:rPr lang="en-US" smtClean="0"/>
              <a:t>‹#›</a:t>
            </a:fld>
            <a:endParaRPr lang="en-US"/>
          </a:p>
        </p:txBody>
      </p:sp>
    </p:spTree>
    <p:extLst>
      <p:ext uri="{BB962C8B-B14F-4D97-AF65-F5344CB8AC3E}">
        <p14:creationId xmlns:p14="http://schemas.microsoft.com/office/powerpoint/2010/main" val="523619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D80B7B-4A0A-4CD5-AD77-39E838F6388A}"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2225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B89F5760-A637-4140-A143-4853E84DEFEC}"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071762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2B2D7D2-D05C-49A8-A1AD-B0BCE0D73AD9}"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43458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F771C7A-1FAB-4DE3-BABA-1A3E1C079400}" type="datetime1">
              <a:rPr lang="ar-SA" smtClean="0">
                <a:solidFill>
                  <a:prstClr val="black">
                    <a:tint val="75000"/>
                  </a:prstClr>
                </a:solidFill>
              </a:rPr>
              <a:pPr/>
              <a:t>23/03/1443</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495471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3A7459-3BCF-4798-BA0B-BB91A3521647}" type="datetime1">
              <a:rPr lang="ar-SA" smtClean="0">
                <a:solidFill>
                  <a:prstClr val="black">
                    <a:tint val="75000"/>
                  </a:prstClr>
                </a:solidFill>
              </a:rPr>
              <a:pPr/>
              <a:t>23/03/1443</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477868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C178B11-D4BF-4863-A305-67F23E737295}" type="datetime1">
              <a:rPr lang="ar-SA" smtClean="0">
                <a:solidFill>
                  <a:prstClr val="black">
                    <a:tint val="75000"/>
                  </a:prstClr>
                </a:solidFill>
              </a:rPr>
              <a:pPr/>
              <a:t>23/03/1443</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388592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71B9DCB-1CD0-42BD-907D-4A3439CC49C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378331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6D1DDF0-FC8E-4870-8654-F28DFACAA6A7}" type="datetime1">
              <a:rPr lang="ar-SA" smtClean="0">
                <a:solidFill>
                  <a:prstClr val="black">
                    <a:tint val="75000"/>
                  </a:prstClr>
                </a:solidFill>
              </a:rPr>
              <a:pPr/>
              <a:t>23/03/1443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941366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B0060ED-032C-4894-82AF-A223137913C4}"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30087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A0B1289-3B3F-45BE-B7D0-07830D6D6A15}" type="datetime1">
              <a:rPr lang="ar-SA" smtClean="0">
                <a:solidFill>
                  <a:prstClr val="black">
                    <a:tint val="75000"/>
                  </a:prstClr>
                </a:solidFill>
              </a:rPr>
              <a:pPr/>
              <a:t>23/03/1443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4883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F51B6-8ED7-4731-9F8A-803721F11950}" type="datetimeFigureOut">
              <a:rPr lang="en-US" smtClean="0"/>
              <a:t>10/29/2021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5050E-5B14-4A51-8874-D6A1FFF3ADB5}" type="slidenum">
              <a:rPr lang="en-US" smtClean="0"/>
              <a:t>‹#›</a:t>
            </a:fld>
            <a:endParaRPr lang="en-US"/>
          </a:p>
        </p:txBody>
      </p:sp>
    </p:spTree>
    <p:extLst>
      <p:ext uri="{BB962C8B-B14F-4D97-AF65-F5344CB8AC3E}">
        <p14:creationId xmlns:p14="http://schemas.microsoft.com/office/powerpoint/2010/main" val="2752492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8A22CF11-3B68-4551-842F-23C073ED39D2}" type="datetime1">
              <a:rPr lang="ar-SA" smtClean="0">
                <a:solidFill>
                  <a:prstClr val="black">
                    <a:tint val="75000"/>
                  </a:prstClr>
                </a:solidFill>
              </a:rPr>
              <a:pPr defTabSz="914400" rtl="1"/>
              <a:t>23/03/1443</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0B34F065-1154-456A-91E3-76DE8E75E17B}" type="slidenum">
              <a:rPr lang="ar-SA" smtClean="0">
                <a:solidFill>
                  <a:prstClr val="black">
                    <a:tint val="75000"/>
                  </a:prstClr>
                </a:solidFill>
              </a:rPr>
              <a:pPr defTabSz="914400" rtl="1"/>
              <a:t>‹#›</a:t>
            </a:fld>
            <a:endParaRPr lang="ar-SA">
              <a:solidFill>
                <a:prstClr val="black">
                  <a:tint val="75000"/>
                </a:prstClr>
              </a:solidFill>
            </a:endParaRPr>
          </a:p>
        </p:txBody>
      </p:sp>
    </p:spTree>
    <p:extLst>
      <p:ext uri="{BB962C8B-B14F-4D97-AF65-F5344CB8AC3E}">
        <p14:creationId xmlns:p14="http://schemas.microsoft.com/office/powerpoint/2010/main" val="161664117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8A22CF11-3B68-4551-842F-23C073ED39D2}" type="datetime1">
              <a:rPr lang="ar-SA" smtClean="0">
                <a:solidFill>
                  <a:prstClr val="black">
                    <a:tint val="75000"/>
                  </a:prstClr>
                </a:solidFill>
              </a:rPr>
              <a:pPr defTabSz="914400" rtl="1"/>
              <a:t>23/03/1443</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0B34F065-1154-456A-91E3-76DE8E75E17B}" type="slidenum">
              <a:rPr lang="ar-SA" smtClean="0">
                <a:solidFill>
                  <a:prstClr val="black">
                    <a:tint val="75000"/>
                  </a:prstClr>
                </a:solidFill>
              </a:rPr>
              <a:pPr defTabSz="914400" rtl="1"/>
              <a:t>‹#›</a:t>
            </a:fld>
            <a:endParaRPr lang="ar-SA">
              <a:solidFill>
                <a:prstClr val="black">
                  <a:tint val="75000"/>
                </a:prstClr>
              </a:solidFill>
            </a:endParaRPr>
          </a:p>
        </p:txBody>
      </p:sp>
    </p:spTree>
    <p:extLst>
      <p:ext uri="{BB962C8B-B14F-4D97-AF65-F5344CB8AC3E}">
        <p14:creationId xmlns:p14="http://schemas.microsoft.com/office/powerpoint/2010/main" val="553076870"/>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8A22CF11-3B68-4551-842F-23C073ED39D2}" type="datetime1">
              <a:rPr lang="ar-SA" smtClean="0">
                <a:solidFill>
                  <a:prstClr val="black">
                    <a:tint val="75000"/>
                  </a:prstClr>
                </a:solidFill>
              </a:rPr>
              <a:pPr defTabSz="914400" rtl="1"/>
              <a:t>23/03/1443</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0B34F065-1154-456A-91E3-76DE8E75E17B}" type="slidenum">
              <a:rPr lang="ar-SA" smtClean="0">
                <a:solidFill>
                  <a:prstClr val="black">
                    <a:tint val="75000"/>
                  </a:prstClr>
                </a:solidFill>
              </a:rPr>
              <a:pPr defTabSz="914400" rtl="1"/>
              <a:t>‹#›</a:t>
            </a:fld>
            <a:endParaRPr lang="ar-SA">
              <a:solidFill>
                <a:prstClr val="black">
                  <a:tint val="75000"/>
                </a:prstClr>
              </a:solidFill>
            </a:endParaRPr>
          </a:p>
        </p:txBody>
      </p:sp>
    </p:spTree>
    <p:extLst>
      <p:ext uri="{BB962C8B-B14F-4D97-AF65-F5344CB8AC3E}">
        <p14:creationId xmlns:p14="http://schemas.microsoft.com/office/powerpoint/2010/main" val="117676912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8A22CF11-3B68-4551-842F-23C073ED39D2}" type="datetime1">
              <a:rPr lang="ar-SA" smtClean="0">
                <a:solidFill>
                  <a:prstClr val="black">
                    <a:tint val="75000"/>
                  </a:prstClr>
                </a:solidFill>
              </a:rPr>
              <a:pPr defTabSz="914400" rtl="1"/>
              <a:t>23/03/1443</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0B34F065-1154-456A-91E3-76DE8E75E17B}" type="slidenum">
              <a:rPr lang="ar-SA" smtClean="0">
                <a:solidFill>
                  <a:prstClr val="black">
                    <a:tint val="75000"/>
                  </a:prstClr>
                </a:solidFill>
              </a:rPr>
              <a:pPr defTabSz="914400" rtl="1"/>
              <a:t>‹#›</a:t>
            </a:fld>
            <a:endParaRPr lang="ar-SA">
              <a:solidFill>
                <a:prstClr val="black">
                  <a:tint val="75000"/>
                </a:prstClr>
              </a:solidFill>
            </a:endParaRPr>
          </a:p>
        </p:txBody>
      </p:sp>
    </p:spTree>
    <p:extLst>
      <p:ext uri="{BB962C8B-B14F-4D97-AF65-F5344CB8AC3E}">
        <p14:creationId xmlns:p14="http://schemas.microsoft.com/office/powerpoint/2010/main" val="397238265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8A22CF11-3B68-4551-842F-23C073ED39D2}" type="datetime1">
              <a:rPr lang="ar-SA" smtClean="0">
                <a:solidFill>
                  <a:prstClr val="black">
                    <a:tint val="75000"/>
                  </a:prstClr>
                </a:solidFill>
              </a:rPr>
              <a:pPr defTabSz="914400" rtl="1"/>
              <a:t>23/03/1443</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0B34F065-1154-456A-91E3-76DE8E75E17B}" type="slidenum">
              <a:rPr lang="ar-SA" smtClean="0">
                <a:solidFill>
                  <a:prstClr val="black">
                    <a:tint val="75000"/>
                  </a:prstClr>
                </a:solidFill>
              </a:rPr>
              <a:pPr defTabSz="914400" rtl="1"/>
              <a:t>‹#›</a:t>
            </a:fld>
            <a:endParaRPr lang="ar-SA">
              <a:solidFill>
                <a:prstClr val="black">
                  <a:tint val="75000"/>
                </a:prstClr>
              </a:solidFill>
            </a:endParaRPr>
          </a:p>
        </p:txBody>
      </p:sp>
    </p:spTree>
    <p:extLst>
      <p:ext uri="{BB962C8B-B14F-4D97-AF65-F5344CB8AC3E}">
        <p14:creationId xmlns:p14="http://schemas.microsoft.com/office/powerpoint/2010/main" val="251921720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8A22CF11-3B68-4551-842F-23C073ED39D2}" type="datetime1">
              <a:rPr lang="ar-SA" smtClean="0">
                <a:solidFill>
                  <a:prstClr val="black">
                    <a:tint val="75000"/>
                  </a:prstClr>
                </a:solidFill>
              </a:rPr>
              <a:pPr defTabSz="914400" rtl="1"/>
              <a:t>23/03/1443</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0B34F065-1154-456A-91E3-76DE8E75E17B}" type="slidenum">
              <a:rPr lang="ar-SA" smtClean="0">
                <a:solidFill>
                  <a:prstClr val="black">
                    <a:tint val="75000"/>
                  </a:prstClr>
                </a:solidFill>
              </a:rPr>
              <a:pPr defTabSz="914400" rtl="1"/>
              <a:t>‹#›</a:t>
            </a:fld>
            <a:endParaRPr lang="ar-SA">
              <a:solidFill>
                <a:prstClr val="black">
                  <a:tint val="75000"/>
                </a:prstClr>
              </a:solidFill>
            </a:endParaRPr>
          </a:p>
        </p:txBody>
      </p:sp>
    </p:spTree>
    <p:extLst>
      <p:ext uri="{BB962C8B-B14F-4D97-AF65-F5344CB8AC3E}">
        <p14:creationId xmlns:p14="http://schemas.microsoft.com/office/powerpoint/2010/main" val="959982234"/>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8A22CF11-3B68-4551-842F-23C073ED39D2}" type="datetime1">
              <a:rPr lang="ar-SA" smtClean="0">
                <a:solidFill>
                  <a:prstClr val="black">
                    <a:tint val="75000"/>
                  </a:prstClr>
                </a:solidFill>
              </a:rPr>
              <a:pPr defTabSz="914400" rtl="1"/>
              <a:t>23/03/1443</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0B34F065-1154-456A-91E3-76DE8E75E17B}" type="slidenum">
              <a:rPr lang="ar-SA" smtClean="0">
                <a:solidFill>
                  <a:prstClr val="black">
                    <a:tint val="75000"/>
                  </a:prstClr>
                </a:solidFill>
              </a:rPr>
              <a:pPr defTabSz="914400" rtl="1"/>
              <a:t>‹#›</a:t>
            </a:fld>
            <a:endParaRPr lang="ar-SA">
              <a:solidFill>
                <a:prstClr val="black">
                  <a:tint val="75000"/>
                </a:prstClr>
              </a:solidFill>
            </a:endParaRPr>
          </a:p>
        </p:txBody>
      </p:sp>
    </p:spTree>
    <p:extLst>
      <p:ext uri="{BB962C8B-B14F-4D97-AF65-F5344CB8AC3E}">
        <p14:creationId xmlns:p14="http://schemas.microsoft.com/office/powerpoint/2010/main" val="1268098139"/>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8A22CF11-3B68-4551-842F-23C073ED39D2}" type="datetime1">
              <a:rPr lang="ar-SA" smtClean="0">
                <a:solidFill>
                  <a:prstClr val="black">
                    <a:tint val="75000"/>
                  </a:prstClr>
                </a:solidFill>
              </a:rPr>
              <a:pPr defTabSz="914400" rtl="1"/>
              <a:t>23/03/1443</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0B34F065-1154-456A-91E3-76DE8E75E17B}" type="slidenum">
              <a:rPr lang="ar-SA" smtClean="0">
                <a:solidFill>
                  <a:prstClr val="black">
                    <a:tint val="75000"/>
                  </a:prstClr>
                </a:solidFill>
              </a:rPr>
              <a:pPr defTabSz="914400" rtl="1"/>
              <a:t>‹#›</a:t>
            </a:fld>
            <a:endParaRPr lang="ar-SA">
              <a:solidFill>
                <a:prstClr val="black">
                  <a:tint val="75000"/>
                </a:prstClr>
              </a:solidFill>
            </a:endParaRPr>
          </a:p>
        </p:txBody>
      </p:sp>
    </p:spTree>
    <p:extLst>
      <p:ext uri="{BB962C8B-B14F-4D97-AF65-F5344CB8AC3E}">
        <p14:creationId xmlns:p14="http://schemas.microsoft.com/office/powerpoint/2010/main" val="159044461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8A22CF11-3B68-4551-842F-23C073ED39D2}" type="datetime1">
              <a:rPr lang="ar-SA" smtClean="0">
                <a:solidFill>
                  <a:prstClr val="black">
                    <a:tint val="75000"/>
                  </a:prstClr>
                </a:solidFill>
              </a:rPr>
              <a:pPr defTabSz="914400" rtl="1"/>
              <a:t>23/03/1443</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0B34F065-1154-456A-91E3-76DE8E75E17B}" type="slidenum">
              <a:rPr lang="ar-SA" smtClean="0">
                <a:solidFill>
                  <a:prstClr val="black">
                    <a:tint val="75000"/>
                  </a:prstClr>
                </a:solidFill>
              </a:rPr>
              <a:pPr defTabSz="914400" rtl="1"/>
              <a:t>‹#›</a:t>
            </a:fld>
            <a:endParaRPr lang="ar-SA">
              <a:solidFill>
                <a:prstClr val="black">
                  <a:tint val="75000"/>
                </a:prstClr>
              </a:solidFill>
            </a:endParaRPr>
          </a:p>
        </p:txBody>
      </p:sp>
    </p:spTree>
    <p:extLst>
      <p:ext uri="{BB962C8B-B14F-4D97-AF65-F5344CB8AC3E}">
        <p14:creationId xmlns:p14="http://schemas.microsoft.com/office/powerpoint/2010/main" val="196628122"/>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F51B6-8ED7-4731-9F8A-803721F11950}" type="datetimeFigureOut">
              <a:rPr lang="en-US" smtClean="0">
                <a:solidFill>
                  <a:prstClr val="black">
                    <a:tint val="75000"/>
                  </a:prstClr>
                </a:solidFill>
              </a:rPr>
              <a:pPr/>
              <a:t>10/29/2021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5050E-5B14-4A51-8874-D6A1FFF3AD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858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8A22CF11-3B68-4551-842F-23C073ED39D2}" type="datetime1">
              <a:rPr lang="ar-SA" smtClean="0">
                <a:solidFill>
                  <a:prstClr val="black">
                    <a:tint val="75000"/>
                  </a:prstClr>
                </a:solidFill>
              </a:rPr>
              <a:pPr defTabSz="914400" rtl="1"/>
              <a:t>23/03/1443</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0B34F065-1154-456A-91E3-76DE8E75E17B}" type="slidenum">
              <a:rPr lang="ar-SA" smtClean="0">
                <a:solidFill>
                  <a:prstClr val="black">
                    <a:tint val="75000"/>
                  </a:prstClr>
                </a:solidFill>
              </a:rPr>
              <a:pPr defTabSz="914400" rtl="1"/>
              <a:t>‹#›</a:t>
            </a:fld>
            <a:endParaRPr lang="ar-SA">
              <a:solidFill>
                <a:prstClr val="black">
                  <a:tint val="75000"/>
                </a:prstClr>
              </a:solidFill>
            </a:endParaRPr>
          </a:p>
        </p:txBody>
      </p:sp>
    </p:spTree>
    <p:extLst>
      <p:ext uri="{BB962C8B-B14F-4D97-AF65-F5344CB8AC3E}">
        <p14:creationId xmlns:p14="http://schemas.microsoft.com/office/powerpoint/2010/main" val="42349067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8A22CF11-3B68-4551-842F-23C073ED39D2}" type="datetime1">
              <a:rPr lang="ar-SA" smtClean="0">
                <a:solidFill>
                  <a:prstClr val="black">
                    <a:tint val="75000"/>
                  </a:prstClr>
                </a:solidFill>
              </a:rPr>
              <a:pPr defTabSz="914400" rtl="1"/>
              <a:t>23/03/1443</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0B34F065-1154-456A-91E3-76DE8E75E17B}" type="slidenum">
              <a:rPr lang="ar-SA" smtClean="0">
                <a:solidFill>
                  <a:prstClr val="black">
                    <a:tint val="75000"/>
                  </a:prstClr>
                </a:solidFill>
              </a:rPr>
              <a:pPr defTabSz="914400" rtl="1"/>
              <a:t>‹#›</a:t>
            </a:fld>
            <a:endParaRPr lang="ar-SA">
              <a:solidFill>
                <a:prstClr val="black">
                  <a:tint val="75000"/>
                </a:prstClr>
              </a:solidFill>
            </a:endParaRPr>
          </a:p>
        </p:txBody>
      </p:sp>
    </p:spTree>
    <p:extLst>
      <p:ext uri="{BB962C8B-B14F-4D97-AF65-F5344CB8AC3E}">
        <p14:creationId xmlns:p14="http://schemas.microsoft.com/office/powerpoint/2010/main" val="16974210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8A22CF11-3B68-4551-842F-23C073ED39D2}" type="datetime1">
              <a:rPr lang="ar-SA" smtClean="0">
                <a:solidFill>
                  <a:prstClr val="black">
                    <a:tint val="75000"/>
                  </a:prstClr>
                </a:solidFill>
              </a:rPr>
              <a:pPr defTabSz="914400" rtl="1"/>
              <a:t>23/03/1443</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0B34F065-1154-456A-91E3-76DE8E75E17B}" type="slidenum">
              <a:rPr lang="ar-SA" smtClean="0">
                <a:solidFill>
                  <a:prstClr val="black">
                    <a:tint val="75000"/>
                  </a:prstClr>
                </a:solidFill>
              </a:rPr>
              <a:pPr defTabSz="914400" rtl="1"/>
              <a:t>‹#›</a:t>
            </a:fld>
            <a:endParaRPr lang="ar-SA">
              <a:solidFill>
                <a:prstClr val="black">
                  <a:tint val="75000"/>
                </a:prstClr>
              </a:solidFill>
            </a:endParaRPr>
          </a:p>
        </p:txBody>
      </p:sp>
    </p:spTree>
    <p:extLst>
      <p:ext uri="{BB962C8B-B14F-4D97-AF65-F5344CB8AC3E}">
        <p14:creationId xmlns:p14="http://schemas.microsoft.com/office/powerpoint/2010/main" val="6096540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8A22CF11-3B68-4551-842F-23C073ED39D2}" type="datetime1">
              <a:rPr lang="ar-SA" smtClean="0">
                <a:solidFill>
                  <a:prstClr val="black">
                    <a:tint val="75000"/>
                  </a:prstClr>
                </a:solidFill>
              </a:rPr>
              <a:pPr defTabSz="914400" rtl="1"/>
              <a:t>23/03/1443</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0B34F065-1154-456A-91E3-76DE8E75E17B}" type="slidenum">
              <a:rPr lang="ar-SA" smtClean="0">
                <a:solidFill>
                  <a:prstClr val="black">
                    <a:tint val="75000"/>
                  </a:prstClr>
                </a:solidFill>
              </a:rPr>
              <a:pPr defTabSz="914400" rtl="1"/>
              <a:t>‹#›</a:t>
            </a:fld>
            <a:endParaRPr lang="ar-SA">
              <a:solidFill>
                <a:prstClr val="black">
                  <a:tint val="75000"/>
                </a:prstClr>
              </a:solidFill>
            </a:endParaRPr>
          </a:p>
        </p:txBody>
      </p:sp>
    </p:spTree>
    <p:extLst>
      <p:ext uri="{BB962C8B-B14F-4D97-AF65-F5344CB8AC3E}">
        <p14:creationId xmlns:p14="http://schemas.microsoft.com/office/powerpoint/2010/main" val="198862093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8A22CF11-3B68-4551-842F-23C073ED39D2}" type="datetime1">
              <a:rPr lang="ar-SA" smtClean="0">
                <a:solidFill>
                  <a:prstClr val="black">
                    <a:tint val="75000"/>
                  </a:prstClr>
                </a:solidFill>
              </a:rPr>
              <a:pPr defTabSz="914400" rtl="1"/>
              <a:t>23/03/1443</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0B34F065-1154-456A-91E3-76DE8E75E17B}" type="slidenum">
              <a:rPr lang="ar-SA" smtClean="0">
                <a:solidFill>
                  <a:prstClr val="black">
                    <a:tint val="75000"/>
                  </a:prstClr>
                </a:solidFill>
              </a:rPr>
              <a:pPr defTabSz="914400" rtl="1"/>
              <a:t>‹#›</a:t>
            </a:fld>
            <a:endParaRPr lang="ar-SA">
              <a:solidFill>
                <a:prstClr val="black">
                  <a:tint val="75000"/>
                </a:prstClr>
              </a:solidFill>
            </a:endParaRPr>
          </a:p>
        </p:txBody>
      </p:sp>
    </p:spTree>
    <p:extLst>
      <p:ext uri="{BB962C8B-B14F-4D97-AF65-F5344CB8AC3E}">
        <p14:creationId xmlns:p14="http://schemas.microsoft.com/office/powerpoint/2010/main" val="387135778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8A22CF11-3B68-4551-842F-23C073ED39D2}" type="datetime1">
              <a:rPr lang="ar-SA" smtClean="0">
                <a:solidFill>
                  <a:prstClr val="black">
                    <a:tint val="75000"/>
                  </a:prstClr>
                </a:solidFill>
              </a:rPr>
              <a:pPr defTabSz="914400" rtl="1"/>
              <a:t>23/03/1443</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0B34F065-1154-456A-91E3-76DE8E75E17B}" type="slidenum">
              <a:rPr lang="ar-SA" smtClean="0">
                <a:solidFill>
                  <a:prstClr val="black">
                    <a:tint val="75000"/>
                  </a:prstClr>
                </a:solidFill>
              </a:rPr>
              <a:pPr defTabSz="914400" rtl="1"/>
              <a:t>‹#›</a:t>
            </a:fld>
            <a:endParaRPr lang="ar-SA">
              <a:solidFill>
                <a:prstClr val="black">
                  <a:tint val="75000"/>
                </a:prstClr>
              </a:solidFill>
            </a:endParaRPr>
          </a:p>
        </p:txBody>
      </p:sp>
    </p:spTree>
    <p:extLst>
      <p:ext uri="{BB962C8B-B14F-4D97-AF65-F5344CB8AC3E}">
        <p14:creationId xmlns:p14="http://schemas.microsoft.com/office/powerpoint/2010/main" val="70496401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8A22CF11-3B68-4551-842F-23C073ED39D2}" type="datetime1">
              <a:rPr lang="ar-SA" smtClean="0">
                <a:solidFill>
                  <a:prstClr val="black">
                    <a:tint val="75000"/>
                  </a:prstClr>
                </a:solidFill>
              </a:rPr>
              <a:pPr defTabSz="914400" rtl="1"/>
              <a:t>23/03/1443</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0B34F065-1154-456A-91E3-76DE8E75E17B}" type="slidenum">
              <a:rPr lang="ar-SA" smtClean="0">
                <a:solidFill>
                  <a:prstClr val="black">
                    <a:tint val="75000"/>
                  </a:prstClr>
                </a:solidFill>
              </a:rPr>
              <a:pPr defTabSz="914400" rtl="1"/>
              <a:t>‹#›</a:t>
            </a:fld>
            <a:endParaRPr lang="ar-SA">
              <a:solidFill>
                <a:prstClr val="black">
                  <a:tint val="75000"/>
                </a:prstClr>
              </a:solidFill>
            </a:endParaRPr>
          </a:p>
        </p:txBody>
      </p:sp>
    </p:spTree>
    <p:extLst>
      <p:ext uri="{BB962C8B-B14F-4D97-AF65-F5344CB8AC3E}">
        <p14:creationId xmlns:p14="http://schemas.microsoft.com/office/powerpoint/2010/main" val="2245253252"/>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wma"/><Relationship Id="rId7" Type="http://schemas.openxmlformats.org/officeDocument/2006/relationships/image" Target="../media/image8.png"/><Relationship Id="rId2" Type="http://schemas.microsoft.com/office/2007/relationships/media" Target="../media/media1.wma"/><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slideLayout" Target="../slideLayouts/slideLayout79.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90.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10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g"/><Relationship Id="rId7" Type="http://schemas.openxmlformats.org/officeDocument/2006/relationships/diagramColors" Target="../diagrams/colors2.xml"/><Relationship Id="rId2" Type="http://schemas.openxmlformats.org/officeDocument/2006/relationships/slideLayout" Target="../slideLayouts/slideLayout112.xml"/><Relationship Id="rId1" Type="http://schemas.openxmlformats.org/officeDocument/2006/relationships/tags" Target="../tags/tag6.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5.png"/><Relationship Id="rId4" Type="http://schemas.openxmlformats.org/officeDocument/2006/relationships/diagramData" Target="../diagrams/data2.xm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23.xml"/><Relationship Id="rId1" Type="http://schemas.openxmlformats.org/officeDocument/2006/relationships/tags" Target="../tags/tag7.xml"/><Relationship Id="rId6" Type="http://schemas.openxmlformats.org/officeDocument/2006/relationships/image" Target="../media/image12.jpg"/><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4.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slideLayout" Target="../slideLayouts/slideLayout150.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56.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67.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8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9.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88.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4.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4.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4.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35.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4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57.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68.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191"/>
            <a:ext cx="9144000" cy="704275"/>
          </a:xfrm>
          <a:prstGeom prst="rect">
            <a:avLst/>
          </a:prstGeom>
          <a:solidFill>
            <a:schemeClr val="accent2"/>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5" name="Subtitle 4"/>
          <p:cNvSpPr>
            <a:spLocks noGrp="1"/>
          </p:cNvSpPr>
          <p:nvPr>
            <p:ph type="subTitle" idx="1"/>
          </p:nvPr>
        </p:nvSpPr>
        <p:spPr>
          <a:xfrm>
            <a:off x="5087564" y="151701"/>
            <a:ext cx="3886200" cy="875756"/>
          </a:xfrm>
        </p:spPr>
        <p:txBody>
          <a:bodyPr>
            <a:noAutofit/>
          </a:bodyPr>
          <a:lstStyle/>
          <a:p>
            <a:pPr algn="ctr"/>
            <a:r>
              <a:rPr lang="en-US" sz="14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397042" y="151700"/>
            <a:ext cx="3626118" cy="5961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400" dirty="0">
                <a:solidFill>
                  <a:srgbClr val="002060"/>
                </a:solidFill>
                <a:latin typeface="Berlin Sans FB Demi" panose="020E0802020502020306" pitchFamily="34" charset="0"/>
              </a:rPr>
              <a:t>University of </a:t>
            </a:r>
            <a:r>
              <a:rPr lang="en-US" sz="1400" dirty="0" err="1">
                <a:solidFill>
                  <a:srgbClr val="002060"/>
                </a:solidFill>
                <a:latin typeface="Berlin Sans FB Demi" panose="020E0802020502020306" pitchFamily="34" charset="0"/>
              </a:rPr>
              <a:t>BasraH</a:t>
            </a:r>
            <a:r>
              <a:rPr lang="en-US" sz="1400" dirty="0">
                <a:solidFill>
                  <a:srgbClr val="002060"/>
                </a:solidFill>
                <a:latin typeface="Berlin Sans FB Demi" panose="020E0802020502020306" pitchFamily="34" charset="0"/>
              </a:rPr>
              <a:t>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sp>
        <p:nvSpPr>
          <p:cNvPr id="10" name="TextBox 9"/>
          <p:cNvSpPr txBox="1"/>
          <p:nvPr/>
        </p:nvSpPr>
        <p:spPr>
          <a:xfrm>
            <a:off x="8812" y="830044"/>
            <a:ext cx="9144000" cy="4708981"/>
          </a:xfrm>
          <a:prstGeom prst="rect">
            <a:avLst/>
          </a:prstGeom>
          <a:noFill/>
        </p:spPr>
        <p:txBody>
          <a:bodyPr wrap="square" rtlCol="0">
            <a:spAutoFit/>
          </a:bodyPr>
          <a:lstStyle/>
          <a:p>
            <a:pPr algn="ctr"/>
            <a:r>
              <a:rPr lang="en-US" sz="2800" b="1" dirty="0">
                <a:solidFill>
                  <a:srgbClr val="000000"/>
                </a:solidFill>
                <a:latin typeface="Times New Roman" panose="02020603050405020304" pitchFamily="18" charset="0"/>
                <a:ea typeface="Times New Roman" panose="02020603050405020304" pitchFamily="18" charset="0"/>
              </a:rPr>
              <a:t>REPRODUREVTIVE SYSTEM MODULE</a:t>
            </a:r>
          </a:p>
          <a:p>
            <a:r>
              <a:rPr lang="fr-FR" sz="2000" b="1" dirty="0">
                <a:solidFill>
                  <a:prstClr val="black"/>
                </a:solidFill>
                <a:latin typeface="Times New Roman" panose="02020603050405020304" pitchFamily="18" charset="0"/>
                <a:cs typeface="Times New Roman" panose="02020603050405020304" pitchFamily="18" charset="0"/>
              </a:rPr>
              <a:t>SESSION 3</a:t>
            </a:r>
            <a:endParaRPr lang="en-US" sz="2000" dirty="0">
              <a:solidFill>
                <a:srgbClr val="000000"/>
              </a:solidFill>
              <a:latin typeface="Times New Roman" panose="02020603050405020304" pitchFamily="18" charset="0"/>
              <a:ea typeface="Times New Roman" panose="02020603050405020304" pitchFamily="18" charset="0"/>
            </a:endParaRPr>
          </a:p>
          <a:p>
            <a:r>
              <a:rPr lang="fr-FR" sz="2000" b="1" dirty="0" smtClean="0">
                <a:solidFill>
                  <a:prstClr val="black"/>
                </a:solidFill>
                <a:latin typeface="Times New Roman" panose="02020603050405020304" pitchFamily="18" charset="0"/>
                <a:cs typeface="Times New Roman" panose="02020603050405020304" pitchFamily="18" charset="0"/>
              </a:rPr>
              <a:t>LECTURE:1</a:t>
            </a:r>
            <a:endParaRPr lang="fr-FR" sz="2000" b="1" dirty="0">
              <a:solidFill>
                <a:prstClr val="black"/>
              </a:solidFill>
              <a:latin typeface="Times New Roman" panose="02020603050405020304" pitchFamily="18" charset="0"/>
              <a:cs typeface="Times New Roman" panose="02020603050405020304" pitchFamily="18" charset="0"/>
            </a:endParaRPr>
          </a:p>
          <a:p>
            <a:r>
              <a:rPr lang="fr-FR" sz="2000" b="1" dirty="0">
                <a:solidFill>
                  <a:prstClr val="black"/>
                </a:solidFill>
                <a:latin typeface="Times New Roman" panose="02020603050405020304" pitchFamily="18" charset="0"/>
                <a:cs typeface="Times New Roman" panose="02020603050405020304" pitchFamily="18" charset="0"/>
              </a:rPr>
              <a:t>DURATION:</a:t>
            </a:r>
            <a:r>
              <a:rPr lang="fr-FR" sz="2000" dirty="0">
                <a:solidFill>
                  <a:prstClr val="black"/>
                </a:solidFill>
                <a:latin typeface="Times New Roman" panose="02020603050405020304" pitchFamily="18" charset="0"/>
                <a:cs typeface="Times New Roman" panose="02020603050405020304" pitchFamily="18" charset="0"/>
              </a:rPr>
              <a:t>1 </a:t>
            </a:r>
            <a:r>
              <a:rPr lang="fr-FR" sz="2000" dirty="0" err="1">
                <a:solidFill>
                  <a:prstClr val="black"/>
                </a:solidFill>
                <a:latin typeface="Times New Roman" panose="02020603050405020304" pitchFamily="18" charset="0"/>
                <a:cs typeface="Times New Roman" panose="02020603050405020304" pitchFamily="18" charset="0"/>
              </a:rPr>
              <a:t>hr</a:t>
            </a:r>
            <a:r>
              <a:rPr lang="en-GB" sz="2800" b="1" dirty="0">
                <a:solidFill>
                  <a:srgbClr val="00B0F0"/>
                </a:solidFill>
              </a:rPr>
              <a:t>  </a:t>
            </a:r>
          </a:p>
          <a:p>
            <a:r>
              <a:rPr lang="en-GB" sz="2800" b="1" dirty="0">
                <a:solidFill>
                  <a:srgbClr val="00B0F0"/>
                </a:solidFill>
              </a:rPr>
              <a:t>                     puberty and menopause</a:t>
            </a:r>
          </a:p>
          <a:p>
            <a:pPr>
              <a:defRPr/>
            </a:pPr>
            <a:r>
              <a:rPr lang="en-US" sz="2000" b="1" dirty="0">
                <a:solidFill>
                  <a:prstClr val="black"/>
                </a:solidFill>
                <a:latin typeface="Times New Roman" panose="02020603050405020304" pitchFamily="18" charset="0"/>
                <a:cs typeface="Times New Roman" panose="02020603050405020304" pitchFamily="18" charset="0"/>
              </a:rPr>
              <a:t>Module staff</a:t>
            </a:r>
          </a:p>
          <a:p>
            <a:pPr>
              <a:defRPr/>
            </a:pPr>
            <a:r>
              <a:rPr lang="en-US" sz="2000" dirty="0">
                <a:solidFill>
                  <a:srgbClr val="FF0000"/>
                </a:solidFill>
                <a:latin typeface="Times New Roman" panose="02020603050405020304" pitchFamily="18" charset="0"/>
                <a:cs typeface="Times New Roman" panose="02020603050405020304" pitchFamily="18" charset="0"/>
              </a:rPr>
              <a:t>Dr. Raya Muslim </a:t>
            </a:r>
            <a:r>
              <a:rPr lang="en-US" sz="2000" dirty="0" err="1">
                <a:solidFill>
                  <a:srgbClr val="FF0000"/>
                </a:solidFill>
                <a:latin typeface="Times New Roman" panose="02020603050405020304" pitchFamily="18" charset="0"/>
                <a:cs typeface="Times New Roman" panose="02020603050405020304" pitchFamily="18" charset="0"/>
              </a:rPr>
              <a:t>Alhassan</a:t>
            </a:r>
            <a:r>
              <a:rPr lang="en-US" sz="2000" dirty="0">
                <a:solidFill>
                  <a:srgbClr val="FF0000"/>
                </a:solidFill>
                <a:latin typeface="Times New Roman" panose="02020603050405020304" pitchFamily="18" charset="0"/>
                <a:cs typeface="Times New Roman" panose="02020603050405020304" pitchFamily="18" charset="0"/>
              </a:rPr>
              <a:t> (module leader)</a:t>
            </a:r>
          </a:p>
          <a:p>
            <a:pPr>
              <a:defRPr/>
            </a:pPr>
            <a:r>
              <a:rPr lang="en-US" sz="2000" dirty="0">
                <a:solidFill>
                  <a:prstClr val="black"/>
                </a:solidFill>
                <a:latin typeface="Times New Roman" panose="02020603050405020304" pitchFamily="18" charset="0"/>
                <a:cs typeface="Times New Roman" panose="02020603050405020304" pitchFamily="18" charset="0"/>
              </a:rPr>
              <a:t>Dr. </a:t>
            </a:r>
            <a:r>
              <a:rPr lang="en-US" sz="2000" dirty="0" err="1">
                <a:solidFill>
                  <a:prstClr val="black"/>
                </a:solidFill>
                <a:latin typeface="Times New Roman" panose="02020603050405020304" pitchFamily="18" charset="0"/>
                <a:cs typeface="Times New Roman" panose="02020603050405020304" pitchFamily="18" charset="0"/>
              </a:rPr>
              <a:t>Nehaya</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Mnahi</a:t>
            </a:r>
            <a:r>
              <a:rPr lang="en-US" sz="2000" dirty="0">
                <a:solidFill>
                  <a:prstClr val="black"/>
                </a:solidFill>
                <a:latin typeface="Times New Roman" panose="02020603050405020304" pitchFamily="18" charset="0"/>
                <a:cs typeface="Times New Roman" panose="02020603050405020304" pitchFamily="18" charset="0"/>
              </a:rPr>
              <a:t> Al-</a:t>
            </a:r>
            <a:r>
              <a:rPr lang="en-US" sz="2000" dirty="0" err="1">
                <a:solidFill>
                  <a:prstClr val="black"/>
                </a:solidFill>
                <a:latin typeface="Times New Roman" panose="02020603050405020304" pitchFamily="18" charset="0"/>
                <a:cs typeface="Times New Roman" panose="02020603050405020304" pitchFamily="18" charset="0"/>
              </a:rPr>
              <a:t>Aubody</a:t>
            </a:r>
            <a:r>
              <a:rPr lang="en-US" sz="2000" dirty="0">
                <a:solidFill>
                  <a:prstClr val="black"/>
                </a:solidFill>
                <a:latin typeface="Times New Roman" panose="02020603050405020304" pitchFamily="18" charset="0"/>
                <a:cs typeface="Times New Roman" panose="02020603050405020304" pitchFamily="18" charset="0"/>
              </a:rPr>
              <a:t> </a:t>
            </a:r>
          </a:p>
          <a:p>
            <a:pPr>
              <a:defRPr/>
            </a:pPr>
            <a:r>
              <a:rPr lang="en-US" sz="2000" dirty="0">
                <a:solidFill>
                  <a:prstClr val="black"/>
                </a:solidFill>
                <a:latin typeface="Times New Roman" panose="02020603050405020304" pitchFamily="18" charset="0"/>
                <a:cs typeface="Times New Roman" panose="02020603050405020304" pitchFamily="18" charset="0"/>
              </a:rPr>
              <a:t>Dr. Nada </a:t>
            </a:r>
            <a:r>
              <a:rPr lang="en-US" sz="2000" dirty="0" err="1">
                <a:solidFill>
                  <a:prstClr val="black"/>
                </a:solidFill>
                <a:latin typeface="Times New Roman" panose="02020603050405020304" pitchFamily="18" charset="0"/>
                <a:cs typeface="Times New Roman" panose="02020603050405020304" pitchFamily="18" charset="0"/>
              </a:rPr>
              <a:t>Hashim</a:t>
            </a:r>
            <a:r>
              <a:rPr lang="en-US" sz="2000" dirty="0">
                <a:solidFill>
                  <a:prstClr val="black"/>
                </a:solidFill>
                <a:latin typeface="Times New Roman" panose="02020603050405020304" pitchFamily="18" charset="0"/>
                <a:cs typeface="Times New Roman" panose="02020603050405020304" pitchFamily="18" charset="0"/>
              </a:rPr>
              <a:t> Al-</a:t>
            </a:r>
            <a:r>
              <a:rPr lang="en-US" sz="2000" dirty="0" err="1">
                <a:solidFill>
                  <a:prstClr val="black"/>
                </a:solidFill>
                <a:latin typeface="Times New Roman" panose="02020603050405020304" pitchFamily="18" charset="0"/>
                <a:cs typeface="Times New Roman" panose="02020603050405020304" pitchFamily="18" charset="0"/>
              </a:rPr>
              <a:t>jassim</a:t>
            </a:r>
            <a:r>
              <a:rPr lang="en-US" sz="2000" dirty="0">
                <a:solidFill>
                  <a:prstClr val="black"/>
                </a:solidFill>
                <a:latin typeface="Times New Roman" panose="02020603050405020304" pitchFamily="18" charset="0"/>
                <a:cs typeface="Times New Roman" panose="02020603050405020304" pitchFamily="18" charset="0"/>
              </a:rPr>
              <a:t> </a:t>
            </a:r>
          </a:p>
          <a:p>
            <a:pPr>
              <a:defRPr/>
            </a:pPr>
            <a:r>
              <a:rPr lang="en-US" sz="2000" dirty="0">
                <a:solidFill>
                  <a:prstClr val="black"/>
                </a:solidFill>
                <a:latin typeface="Times New Roman" panose="02020603050405020304" pitchFamily="18" charset="0"/>
                <a:cs typeface="Times New Roman" panose="02020603050405020304" pitchFamily="18" charset="0"/>
              </a:rPr>
              <a:t>Dr. </a:t>
            </a:r>
            <a:r>
              <a:rPr lang="en-US" sz="2000" dirty="0" err="1">
                <a:solidFill>
                  <a:prstClr val="black"/>
                </a:solidFill>
                <a:latin typeface="Times New Roman" panose="02020603050405020304" pitchFamily="18" charset="0"/>
                <a:cs typeface="Times New Roman" panose="02020603050405020304" pitchFamily="18" charset="0"/>
              </a:rPr>
              <a:t>Nawal</a:t>
            </a:r>
            <a:r>
              <a:rPr lang="en-US" sz="2000" dirty="0">
                <a:solidFill>
                  <a:prstClr val="black"/>
                </a:solidFill>
                <a:latin typeface="Times New Roman" panose="02020603050405020304" pitchFamily="18" charset="0"/>
                <a:cs typeface="Times New Roman" panose="02020603050405020304" pitchFamily="18" charset="0"/>
              </a:rPr>
              <a:t> Mustafa </a:t>
            </a:r>
            <a:r>
              <a:rPr lang="en-US" sz="2000" dirty="0" err="1">
                <a:solidFill>
                  <a:prstClr val="black"/>
                </a:solidFill>
                <a:latin typeface="Times New Roman" panose="02020603050405020304" pitchFamily="18" charset="0"/>
                <a:cs typeface="Times New Roman" panose="02020603050405020304" pitchFamily="18" charset="0"/>
              </a:rPr>
              <a:t>Abdulah</a:t>
            </a:r>
            <a:endParaRPr lang="en-US" sz="2000" dirty="0">
              <a:solidFill>
                <a:prstClr val="black"/>
              </a:solidFill>
              <a:latin typeface="Times New Roman" panose="02020603050405020304" pitchFamily="18" charset="0"/>
              <a:cs typeface="Times New Roman" panose="02020603050405020304" pitchFamily="18" charset="0"/>
            </a:endParaRPr>
          </a:p>
          <a:p>
            <a:pPr lvl="0"/>
            <a:r>
              <a:rPr lang="en-US" sz="2000" dirty="0" err="1">
                <a:solidFill>
                  <a:prstClr val="black"/>
                </a:solidFill>
                <a:latin typeface="Times New Roman" panose="02020603050405020304" pitchFamily="18" charset="0"/>
                <a:cs typeface="Times New Roman" panose="02020603050405020304" pitchFamily="18" charset="0"/>
              </a:rPr>
              <a:t>Dr</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smtClean="0">
                <a:solidFill>
                  <a:prstClr val="black"/>
                </a:solidFill>
                <a:latin typeface="Times New Roman" panose="02020603050405020304" pitchFamily="18" charset="0"/>
                <a:cs typeface="Times New Roman" panose="02020603050405020304" pitchFamily="18" charset="0"/>
              </a:rPr>
              <a:t>.</a:t>
            </a:r>
            <a:r>
              <a:rPr lang="ar-SA" sz="20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Alaa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hufdhi</a:t>
            </a:r>
            <a:endParaRPr lang="ar-SA" sz="2000" dirty="0">
              <a:solidFill>
                <a:schemeClr val="accent1">
                  <a:lumMod val="75000"/>
                </a:schemeClr>
              </a:solidFill>
              <a:latin typeface="Times New Roman" panose="02020603050405020304" pitchFamily="18" charset="0"/>
              <a:cs typeface="Times New Roman" panose="02020603050405020304" pitchFamily="18" charset="0"/>
            </a:endParaRPr>
          </a:p>
          <a:p>
            <a:pPr lvl="0"/>
            <a:r>
              <a:rPr lang="ar-SA" sz="2000" dirty="0">
                <a:latin typeface="Times New Roman" panose="02020603050405020304" pitchFamily="18" charset="0"/>
                <a:cs typeface="Times New Roman" panose="02020603050405020304" pitchFamily="18" charset="0"/>
              </a:rPr>
              <a:t>Dr .Hadeel S. AlAli</a:t>
            </a:r>
            <a:endParaRPr lang="en-US" dirty="0">
              <a:solidFill>
                <a:prstClr val="black"/>
              </a:solidFill>
              <a:latin typeface="Times New Roman" panose="02020603050405020304" pitchFamily="18" charset="0"/>
              <a:cs typeface="Times New Roman" panose="02020603050405020304" pitchFamily="18" charset="0"/>
            </a:endParaRPr>
          </a:p>
          <a:p>
            <a:r>
              <a:rPr lang="en-US" dirty="0">
                <a:solidFill>
                  <a:prstClr val="black"/>
                </a:solidFill>
                <a:latin typeface="Times New Roman" panose="02020603050405020304" pitchFamily="18" charset="0"/>
                <a:cs typeface="Times New Roman" panose="02020603050405020304" pitchFamily="18" charset="0"/>
              </a:rPr>
              <a:t> </a:t>
            </a:r>
          </a:p>
          <a:p>
            <a:endParaRPr lang="en-US" dirty="0">
              <a:solidFill>
                <a:prstClr val="black"/>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72781" y="5827308"/>
            <a:ext cx="7508693" cy="995134"/>
          </a:xfrm>
          <a:prstGeom prst="rect">
            <a:avLst/>
          </a:prstGeom>
          <a:solidFill>
            <a:schemeClr val="accent2"/>
          </a:soli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err="1">
                <a:solidFill>
                  <a:prstClr val="black"/>
                </a:solidFill>
              </a:rPr>
              <a:t>Gynaecology</a:t>
            </a:r>
            <a:r>
              <a:rPr lang="en-US" b="1" dirty="0">
                <a:solidFill>
                  <a:prstClr val="black"/>
                </a:solidFill>
              </a:rPr>
              <a:t> by ten teachers,20</a:t>
            </a:r>
            <a:r>
              <a:rPr lang="en-US" b="1" baseline="30000" dirty="0">
                <a:solidFill>
                  <a:prstClr val="black"/>
                </a:solidFill>
              </a:rPr>
              <a:t>th</a:t>
            </a:r>
            <a:r>
              <a:rPr lang="en-US" b="1" dirty="0">
                <a:solidFill>
                  <a:prstClr val="black"/>
                </a:solidFill>
              </a:rPr>
              <a:t> Edition, edited by Helen Bickerstaff and Louise C Kenny,2017 ,by Taylor &amp; Francis Group</a:t>
            </a:r>
            <a:r>
              <a:rPr lang="en-US" b="1" dirty="0" smtClean="0">
                <a:solidFill>
                  <a:prstClr val="black"/>
                </a:solidFill>
              </a:rPr>
              <a:t>.</a:t>
            </a:r>
            <a:endParaRPr lang="en-US" b="1" dirty="0">
              <a:solidFill>
                <a:prstClr val="black"/>
              </a:solidFill>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2" y="5827308"/>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descr="C:\Users\majid\Pictures\images2QFON8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0" y="6394997"/>
            <a:ext cx="668591" cy="3714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srcRect l="-881" t="12327" r="881" b="13098"/>
          <a:stretch/>
        </p:blipFill>
        <p:spPr>
          <a:xfrm>
            <a:off x="4022225" y="0"/>
            <a:ext cx="895103" cy="945139"/>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6844" y="5725529"/>
            <a:ext cx="962526" cy="1063255"/>
          </a:xfrm>
          <a:prstGeom prst="rect">
            <a:avLst/>
          </a:prstGeom>
        </p:spPr>
      </p:pic>
    </p:spTree>
    <p:extLst>
      <p:ext uri="{BB962C8B-B14F-4D97-AF65-F5344CB8AC3E}">
        <p14:creationId xmlns:p14="http://schemas.microsoft.com/office/powerpoint/2010/main" val="1768887173"/>
      </p:ext>
    </p:extLst>
  </p:cSld>
  <p:clrMapOvr>
    <a:masterClrMapping/>
  </p:clrMapOvr>
  <mc:AlternateContent xmlns:mc="http://schemas.openxmlformats.org/markup-compatibility/2006" xmlns:p14="http://schemas.microsoft.com/office/powerpoint/2010/main">
    <mc:Choice Requires="p14">
      <p:transition spd="slow" p14:dur="2000" advTm="12173"/>
    </mc:Choice>
    <mc:Fallback xmlns="">
      <p:transition spd="slow" advTm="1217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1" y="5883114"/>
            <a:ext cx="716696" cy="92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p:nvPr/>
        </p:nvPicPr>
        <p:blipFill>
          <a:blip r:embed="rId6">
            <a:extLst>
              <a:ext uri="{28A0092B-C50C-407E-A947-70E740481C1C}">
                <a14:useLocalDpi xmlns:a14="http://schemas.microsoft.com/office/drawing/2010/main" val="0"/>
              </a:ext>
            </a:extLst>
          </a:blip>
          <a:stretch>
            <a:fillRect/>
          </a:stretch>
        </p:blipFill>
        <p:spPr>
          <a:xfrm>
            <a:off x="264696" y="4162926"/>
            <a:ext cx="8398041" cy="2237874"/>
          </a:xfrm>
          <a:prstGeom prst="rect">
            <a:avLst/>
          </a:prstGeom>
        </p:spPr>
      </p:pic>
      <p:pic>
        <p:nvPicPr>
          <p:cNvPr id="12" name="Picture 2"/>
          <p:cNvPicPr>
            <a:picLocks/>
          </p:cNvPicPr>
          <p:nvPr/>
        </p:nvPicPr>
        <p:blipFill>
          <a:blip r:embed="rId7">
            <a:extLst>
              <a:ext uri="{28A0092B-C50C-407E-A947-70E740481C1C}">
                <a14:useLocalDpi xmlns:a14="http://schemas.microsoft.com/office/drawing/2010/main" val="0"/>
              </a:ext>
            </a:extLst>
          </a:blip>
          <a:stretch>
            <a:fillRect/>
          </a:stretch>
        </p:blipFill>
        <p:spPr>
          <a:xfrm>
            <a:off x="338110" y="100815"/>
            <a:ext cx="8043890" cy="4062111"/>
          </a:xfrm>
          <a:prstGeom prst="rect">
            <a:avLst/>
          </a:prstGeom>
        </p:spPr>
      </p:pic>
      <p:sp>
        <p:nvSpPr>
          <p:cNvPr id="3" name="TextBox 2"/>
          <p:cNvSpPr txBox="1"/>
          <p:nvPr/>
        </p:nvSpPr>
        <p:spPr>
          <a:xfrm>
            <a:off x="4360055" y="6400800"/>
            <a:ext cx="422183" cy="369332"/>
          </a:xfrm>
          <a:prstGeom prst="rect">
            <a:avLst/>
          </a:prstGeom>
          <a:noFill/>
        </p:spPr>
        <p:txBody>
          <a:bodyPr wrap="square" rtlCol="0">
            <a:spAutoFit/>
          </a:bodyPr>
          <a:lstStyle/>
          <a:p>
            <a:r>
              <a:rPr lang="en-US" b="1" dirty="0">
                <a:solidFill>
                  <a:srgbClr val="7030A0"/>
                </a:solidFill>
              </a:rPr>
              <a:t>10</a:t>
            </a:r>
          </a:p>
        </p:txBody>
      </p:sp>
      <p:pic>
        <p:nvPicPr>
          <p:cNvPr id="8" name="Picture 7"/>
          <p:cNvPicPr>
            <a:picLocks noChangeAspect="1"/>
          </p:cNvPicPr>
          <p:nvPr/>
        </p:nvPicPr>
        <p:blipFill>
          <a:blip r:embed="rId8"/>
          <a:stretch>
            <a:fillRect/>
          </a:stretch>
        </p:blipFill>
        <p:spPr>
          <a:xfrm>
            <a:off x="12304" y="5883114"/>
            <a:ext cx="688908" cy="562578"/>
          </a:xfrm>
          <a:prstGeom prst="rect">
            <a:avLst/>
          </a:prstGeom>
        </p:spPr>
      </p:pic>
      <p:pic>
        <p:nvPicPr>
          <p:cNvPr id="9" name="Picture 8" descr="C:\Users\majid\Pictures\images2QFON8IK.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66" y="6414328"/>
            <a:ext cx="691053" cy="383958"/>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490729770"/>
      </p:ext>
    </p:extLst>
  </p:cSld>
  <p:clrMapOvr>
    <a:masterClrMapping/>
  </p:clrMapOvr>
  <mc:AlternateContent xmlns:mc="http://schemas.openxmlformats.org/markup-compatibility/2006" xmlns:p14="http://schemas.microsoft.com/office/powerpoint/2010/main">
    <mc:Choice Requires="p14">
      <p:transition spd="slow" p14:dur="2000" advTm="13910"/>
    </mc:Choice>
    <mc:Fallback xmlns="">
      <p:transition spd="slow" advTm="139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128" y="6093296"/>
            <a:ext cx="754509" cy="723874"/>
          </a:xfrm>
          <a:prstGeom prst="rect">
            <a:avLst/>
          </a:prstGeom>
        </p:spPr>
      </p:pic>
      <p:sp>
        <p:nvSpPr>
          <p:cNvPr id="2" name="مستطيل 1"/>
          <p:cNvSpPr/>
          <p:nvPr/>
        </p:nvSpPr>
        <p:spPr>
          <a:xfrm flipV="1">
            <a:off x="-1880690" y="266691"/>
            <a:ext cx="509090" cy="523220"/>
          </a:xfrm>
          <a:prstGeom prst="rect">
            <a:avLst/>
          </a:prstGeom>
        </p:spPr>
        <p:txBody>
          <a:bodyPr wrap="square">
            <a:spAutoFit/>
          </a:bodyPr>
          <a:lstStyle/>
          <a:p>
            <a:pPr defTabSz="914400"/>
            <a:r>
              <a:rPr lang="en-GB" sz="2800" dirty="0">
                <a:solidFill>
                  <a:prstClr val="black"/>
                </a:solidFill>
                <a:latin typeface="Times New Roman" pitchFamily="18" charset="0"/>
                <a:cs typeface="Times New Roman" pitchFamily="18" charset="0"/>
              </a:rPr>
              <a:t> </a:t>
            </a:r>
          </a:p>
        </p:txBody>
      </p:sp>
      <p:pic>
        <p:nvPicPr>
          <p:cNvPr id="6" name="Picture 3"/>
          <p:cNvPicPr/>
          <p:nvPr/>
        </p:nvPicPr>
        <p:blipFill>
          <a:blip r:embed="rId3">
            <a:extLst>
              <a:ext uri="{28A0092B-C50C-407E-A947-70E740481C1C}">
                <a14:useLocalDpi xmlns:a14="http://schemas.microsoft.com/office/drawing/2010/main" val="0"/>
              </a:ext>
            </a:extLst>
          </a:blip>
          <a:stretch>
            <a:fillRect/>
          </a:stretch>
        </p:blipFill>
        <p:spPr>
          <a:xfrm>
            <a:off x="299980" y="150279"/>
            <a:ext cx="8215370" cy="3210435"/>
          </a:xfrm>
          <a:prstGeom prst="rect">
            <a:avLst/>
          </a:prstGeom>
        </p:spPr>
      </p:pic>
      <p:pic>
        <p:nvPicPr>
          <p:cNvPr id="10" name="Picture 2"/>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285750" y="3379294"/>
            <a:ext cx="8229600" cy="2977057"/>
          </a:xfrm>
          <a:prstGeom prst="rect">
            <a:avLst/>
          </a:prstGeom>
        </p:spPr>
      </p:pic>
      <p:sp>
        <p:nvSpPr>
          <p:cNvPr id="7" name="TextBox 6"/>
          <p:cNvSpPr txBox="1"/>
          <p:nvPr/>
        </p:nvSpPr>
        <p:spPr>
          <a:xfrm flipH="1">
            <a:off x="4283230" y="6374931"/>
            <a:ext cx="534430" cy="400110"/>
          </a:xfrm>
          <a:prstGeom prst="rect">
            <a:avLst/>
          </a:prstGeom>
          <a:noFill/>
        </p:spPr>
        <p:txBody>
          <a:bodyPr wrap="square" rtlCol="0">
            <a:spAutoFit/>
          </a:bodyPr>
          <a:lstStyle/>
          <a:p>
            <a:r>
              <a:rPr lang="en-US" sz="2000" b="1" dirty="0">
                <a:solidFill>
                  <a:srgbClr val="7030A0"/>
                </a:solidFill>
              </a:rPr>
              <a:t>11</a:t>
            </a:r>
          </a:p>
        </p:txBody>
      </p:sp>
      <p:pic>
        <p:nvPicPr>
          <p:cNvPr id="11" name="Picture 10" descr="C:\Users\majid\Pictures\images2QFON8I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433212"/>
            <a:ext cx="691053" cy="3839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stretch>
            <a:fillRect/>
          </a:stretch>
        </p:blipFill>
        <p:spPr>
          <a:xfrm>
            <a:off x="26854" y="5870634"/>
            <a:ext cx="688908" cy="562578"/>
          </a:xfrm>
          <a:prstGeom prst="rect">
            <a:avLst/>
          </a:prstGeom>
        </p:spPr>
      </p:pic>
    </p:spTree>
    <p:extLst>
      <p:ext uri="{BB962C8B-B14F-4D97-AF65-F5344CB8AC3E}">
        <p14:creationId xmlns:p14="http://schemas.microsoft.com/office/powerpoint/2010/main" val="4159759445"/>
      </p:ext>
    </p:extLst>
  </p:cSld>
  <p:clrMapOvr>
    <a:masterClrMapping/>
  </p:clrMapOvr>
  <p:transition advTm="7975">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40341" y="159099"/>
            <a:ext cx="5247564" cy="846375"/>
          </a:xfrm>
        </p:spPr>
        <p:txBody>
          <a:bodyPr>
            <a:noAutofit/>
          </a:bodyPr>
          <a:lstStyle/>
          <a:p>
            <a:pPr algn="l"/>
            <a:r>
              <a:rPr lang="en-GB" sz="3200" b="1" u="sng" dirty="0">
                <a:solidFill>
                  <a:srgbClr val="0070C0"/>
                </a:solidFill>
              </a:rPr>
              <a:t>Precocious Puberty</a:t>
            </a:r>
            <a:endParaRPr lang="ar-IQ" sz="3200" b="1" dirty="0">
              <a:solidFill>
                <a:srgbClr val="FF0000"/>
              </a:solidFill>
            </a:endParaRPr>
          </a:p>
        </p:txBody>
      </p:sp>
      <p:sp>
        <p:nvSpPr>
          <p:cNvPr id="4" name="عنصر نائب لرقم الشريحة 3"/>
          <p:cNvSpPr>
            <a:spLocks noGrp="1"/>
          </p:cNvSpPr>
          <p:nvPr>
            <p:ph type="sldNum" sz="quarter" idx="12"/>
          </p:nvPr>
        </p:nvSpPr>
        <p:spPr>
          <a:xfrm>
            <a:off x="3759958" y="6434888"/>
            <a:ext cx="2133600" cy="365125"/>
          </a:xfrm>
        </p:spPr>
        <p:txBody>
          <a:bodyPr/>
          <a:lstStyle/>
          <a:p>
            <a:fld id="{0B34F065-1154-456A-91E3-76DE8E75E17B}" type="slidenum">
              <a:rPr lang="ar-SA" sz="2800" b="1" smtClean="0">
                <a:solidFill>
                  <a:srgbClr val="7030A0"/>
                </a:solidFill>
              </a:rPr>
              <a:pPr/>
              <a:t>12</a:t>
            </a:fld>
            <a:endParaRPr lang="ar-SA" sz="2800" b="1" dirty="0">
              <a:solidFill>
                <a:srgbClr val="7030A0"/>
              </a:solidFill>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6428" y="6093296"/>
            <a:ext cx="754509" cy="723874"/>
          </a:xfrm>
          <a:prstGeom prst="rect">
            <a:avLst/>
          </a:prstGeom>
        </p:spPr>
      </p:pic>
      <p:sp>
        <p:nvSpPr>
          <p:cNvPr id="7" name="Rectangle 6"/>
          <p:cNvSpPr/>
          <p:nvPr/>
        </p:nvSpPr>
        <p:spPr>
          <a:xfrm>
            <a:off x="725264" y="1005474"/>
            <a:ext cx="7664116" cy="5632311"/>
          </a:xfrm>
          <a:prstGeom prst="rect">
            <a:avLst/>
          </a:prstGeom>
        </p:spPr>
        <p:txBody>
          <a:bodyPr wrap="square">
            <a:spAutoFit/>
          </a:bodyPr>
          <a:lstStyle/>
          <a:p>
            <a:r>
              <a:rPr lang="en-GB" sz="2400" dirty="0"/>
              <a:t>Most parts of the reproductive system can work </a:t>
            </a:r>
            <a:r>
              <a:rPr lang="en-GB" sz="2400" b="1" dirty="0"/>
              <a:t>before the normal age of puberty</a:t>
            </a:r>
            <a:r>
              <a:rPr lang="en-GB" sz="2400" dirty="0"/>
              <a:t>, but they </a:t>
            </a:r>
            <a:r>
              <a:rPr lang="en-GB" sz="2400" dirty="0" err="1"/>
              <a:t>didnt</a:t>
            </a:r>
            <a:r>
              <a:rPr lang="en-GB" sz="2400" dirty="0"/>
              <a:t> do so because </a:t>
            </a:r>
            <a:r>
              <a:rPr lang="en-GB" sz="2400" b="1" dirty="0"/>
              <a:t>hormone levels are too low</a:t>
            </a:r>
            <a:r>
              <a:rPr lang="en-GB" sz="2400" dirty="0"/>
              <a:t>. This is a result of </a:t>
            </a:r>
            <a:r>
              <a:rPr lang="en-GB" sz="2400" b="1" dirty="0"/>
              <a:t>low </a:t>
            </a:r>
            <a:r>
              <a:rPr lang="en-GB" sz="2400" b="1" dirty="0" err="1"/>
              <a:t>GnRH</a:t>
            </a:r>
            <a:r>
              <a:rPr lang="en-GB" sz="2400" b="1" dirty="0"/>
              <a:t> secretion</a:t>
            </a:r>
            <a:r>
              <a:rPr lang="en-GB" sz="2400" dirty="0"/>
              <a:t>. </a:t>
            </a:r>
            <a:r>
              <a:rPr lang="en-US" sz="2400" dirty="0"/>
              <a:t/>
            </a:r>
            <a:br>
              <a:rPr lang="en-US" sz="2400" dirty="0"/>
            </a:br>
            <a:r>
              <a:rPr lang="en-GB" sz="2400" b="1" u="sng" dirty="0">
                <a:solidFill>
                  <a:srgbClr val="0070C0"/>
                </a:solidFill>
              </a:rPr>
              <a:t> Precocious Puberty mean </a:t>
            </a:r>
            <a:r>
              <a:rPr lang="en-GB" sz="2400" dirty="0"/>
              <a:t>The development of the signs of puberty </a:t>
            </a:r>
            <a:r>
              <a:rPr lang="en-GB" sz="2400" b="1" dirty="0"/>
              <a:t>before the age of 8 in Girls or 9 in Boys</a:t>
            </a:r>
            <a:r>
              <a:rPr lang="en-GB" sz="2400" dirty="0"/>
              <a:t> .</a:t>
            </a:r>
          </a:p>
          <a:p>
            <a:r>
              <a:rPr lang="en-US" sz="2400" dirty="0"/>
              <a:t/>
            </a:r>
            <a:br>
              <a:rPr lang="en-US" sz="2400" dirty="0"/>
            </a:br>
            <a:r>
              <a:rPr lang="en-US" sz="2400" b="1" u="sng" dirty="0">
                <a:solidFill>
                  <a:srgbClr val="FF0000"/>
                </a:solidFill>
              </a:rPr>
              <a:t>True (</a:t>
            </a:r>
            <a:r>
              <a:rPr lang="en-US" sz="2400" b="1" u="sng" dirty="0" err="1">
                <a:solidFill>
                  <a:srgbClr val="FF0000"/>
                </a:solidFill>
              </a:rPr>
              <a:t>centeral</a:t>
            </a:r>
            <a:r>
              <a:rPr lang="en-US" sz="2400" b="1" u="sng" dirty="0">
                <a:solidFill>
                  <a:srgbClr val="FF0000"/>
                </a:solidFill>
              </a:rPr>
              <a:t>):  </a:t>
            </a:r>
            <a:r>
              <a:rPr lang="en-US" sz="2400" dirty="0"/>
              <a:t>due to n</a:t>
            </a:r>
            <a:r>
              <a:rPr lang="en-GB" sz="2400" dirty="0" err="1"/>
              <a:t>eurological</a:t>
            </a:r>
            <a:r>
              <a:rPr lang="en-GB" sz="2400" dirty="0"/>
              <a:t> causes. Early stimulation of central maturation giving early, inappropriate </a:t>
            </a:r>
            <a:r>
              <a:rPr lang="en-GB" sz="2400" dirty="0" err="1"/>
              <a:t>GnRH</a:t>
            </a:r>
            <a:r>
              <a:rPr lang="en-GB" sz="2400" dirty="0"/>
              <a:t> secretion. The cause of the majority  is unknown, but they can be due to </a:t>
            </a:r>
            <a:r>
              <a:rPr lang="en-GB" sz="2400" dirty="0" err="1"/>
              <a:t>nurological</a:t>
            </a:r>
            <a:r>
              <a:rPr lang="en-GB" sz="2400" dirty="0"/>
              <a:t> causes: </a:t>
            </a:r>
            <a:r>
              <a:rPr lang="en-US" sz="2400" dirty="0"/>
              <a:t/>
            </a:r>
            <a:br>
              <a:rPr lang="en-US" sz="2400" dirty="0"/>
            </a:br>
            <a:r>
              <a:rPr lang="en-US" sz="2400" dirty="0"/>
              <a:t>      like          * </a:t>
            </a:r>
            <a:r>
              <a:rPr lang="en-GB" sz="2400" b="1" dirty="0"/>
              <a:t>Pineal tumours        </a:t>
            </a:r>
            <a:r>
              <a:rPr lang="en-US" sz="2400" dirty="0"/>
              <a:t>*</a:t>
            </a:r>
            <a:r>
              <a:rPr lang="en-GB" sz="2400" b="1" dirty="0"/>
              <a:t>Meningitis</a:t>
            </a:r>
            <a:r>
              <a:rPr lang="en-US" sz="2400" dirty="0"/>
              <a:t/>
            </a:r>
            <a:br>
              <a:rPr lang="en-US" sz="2400" dirty="0"/>
            </a:br>
            <a:r>
              <a:rPr lang="en-US" sz="2400" b="1" dirty="0" err="1">
                <a:solidFill>
                  <a:srgbClr val="FF0000"/>
                </a:solidFill>
              </a:rPr>
              <a:t>psudo</a:t>
            </a:r>
            <a:r>
              <a:rPr lang="en-US" sz="2400" b="1" dirty="0">
                <a:solidFill>
                  <a:srgbClr val="FF0000"/>
                </a:solidFill>
              </a:rPr>
              <a:t> (peripheral):</a:t>
            </a:r>
            <a:r>
              <a:rPr lang="en-US" sz="2400" dirty="0"/>
              <a:t> </a:t>
            </a:r>
            <a:r>
              <a:rPr lang="en-GB" sz="2400" dirty="0"/>
              <a:t> uncontrolled </a:t>
            </a:r>
            <a:r>
              <a:rPr lang="en-GB" sz="2400" dirty="0" err="1"/>
              <a:t>Gonadotrophin</a:t>
            </a:r>
            <a:r>
              <a:rPr lang="en-GB" sz="2400" dirty="0"/>
              <a:t> or steroid secretion</a:t>
            </a:r>
            <a:r>
              <a:rPr lang="en-US" sz="2400" dirty="0"/>
              <a:t>  like     * </a:t>
            </a:r>
            <a:r>
              <a:rPr lang="en-GB" sz="2400" b="1" dirty="0"/>
              <a:t>Hormone secreting tumours</a:t>
            </a:r>
            <a:r>
              <a:rPr lang="en-US" sz="2400" dirty="0"/>
              <a:t/>
            </a:r>
            <a:br>
              <a:rPr lang="en-US" sz="2400" dirty="0"/>
            </a:br>
            <a:endParaRPr lang="en-US" sz="2400" dirty="0"/>
          </a:p>
        </p:txBody>
      </p:sp>
      <p:sp>
        <p:nvSpPr>
          <p:cNvPr id="3" name="Rectangle 2"/>
          <p:cNvSpPr/>
          <p:nvPr/>
        </p:nvSpPr>
        <p:spPr>
          <a:xfrm>
            <a:off x="359202" y="205255"/>
            <a:ext cx="1158370" cy="800219"/>
          </a:xfrm>
          <a:prstGeom prst="rect">
            <a:avLst/>
          </a:prstGeom>
        </p:spPr>
        <p:txBody>
          <a:bodyPr wrap="square">
            <a:spAutoFit/>
          </a:bodyPr>
          <a:lstStyle/>
          <a:p>
            <a:r>
              <a:rPr lang="en-US" sz="2800" b="1" dirty="0">
                <a:solidFill>
                  <a:srgbClr val="FF0000"/>
                </a:solidFill>
              </a:rPr>
              <a:t>(LO 2)</a:t>
            </a:r>
          </a:p>
          <a:p>
            <a:endParaRPr lang="en-US" dirty="0"/>
          </a:p>
        </p:txBody>
      </p:sp>
      <p:pic>
        <p:nvPicPr>
          <p:cNvPr id="8" name="Picture 7"/>
          <p:cNvPicPr>
            <a:picLocks noChangeAspect="1"/>
          </p:cNvPicPr>
          <p:nvPr/>
        </p:nvPicPr>
        <p:blipFill>
          <a:blip r:embed="rId3"/>
          <a:stretch>
            <a:fillRect/>
          </a:stretch>
        </p:blipFill>
        <p:spPr>
          <a:xfrm>
            <a:off x="26854" y="5870634"/>
            <a:ext cx="688908" cy="562578"/>
          </a:xfrm>
          <a:prstGeom prst="rect">
            <a:avLst/>
          </a:prstGeom>
        </p:spPr>
      </p:pic>
      <p:pic>
        <p:nvPicPr>
          <p:cNvPr id="10" name="Picture 9" descr="C:\Users\majid\Pictures\images2QFON8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54" y="6455233"/>
            <a:ext cx="691053" cy="383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673422"/>
      </p:ext>
    </p:extLst>
  </p:cSld>
  <p:clrMapOvr>
    <a:masterClrMapping/>
  </p:clrMapOvr>
  <mc:AlternateContent xmlns:mc="http://schemas.openxmlformats.org/markup-compatibility/2006" xmlns:p14="http://schemas.microsoft.com/office/powerpoint/2010/main">
    <mc:Choice Requires="p14">
      <p:transition spd="slow" p14:dur="2000" advTm="63941"/>
    </mc:Choice>
    <mc:Fallback xmlns="">
      <p:transition spd="slow" advTm="6394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a:xfrm>
            <a:off x="4114800" y="6452045"/>
            <a:ext cx="2133600" cy="365125"/>
          </a:xfrm>
        </p:spPr>
        <p:txBody>
          <a:bodyPr/>
          <a:lstStyle/>
          <a:p>
            <a:fld id="{0B34F065-1154-456A-91E3-76DE8E75E17B}" type="slidenum">
              <a:rPr lang="ar-SA" sz="2000" b="1" smtClean="0">
                <a:solidFill>
                  <a:srgbClr val="7030A0"/>
                </a:solidFill>
              </a:rPr>
              <a:pPr/>
              <a:t>13</a:t>
            </a:fld>
            <a:endParaRPr lang="ar-SA" sz="2000" b="1" dirty="0">
              <a:solidFill>
                <a:srgbClr val="7030A0"/>
              </a:solidFill>
            </a:endParaRPr>
          </a:p>
        </p:txBody>
      </p:sp>
      <p:sp>
        <p:nvSpPr>
          <p:cNvPr id="5" name="مستطيل 4"/>
          <p:cNvSpPr/>
          <p:nvPr/>
        </p:nvSpPr>
        <p:spPr>
          <a:xfrm>
            <a:off x="120315" y="85948"/>
            <a:ext cx="8999621" cy="707886"/>
          </a:xfrm>
          <a:prstGeom prst="rect">
            <a:avLst/>
          </a:prstGeom>
        </p:spPr>
        <p:txBody>
          <a:bodyPr wrap="square">
            <a:spAutoFit/>
          </a:bodyPr>
          <a:lstStyle/>
          <a:p>
            <a:pPr lvl="0" algn="just" defTabSz="914400">
              <a:spcBef>
                <a:spcPct val="20000"/>
              </a:spcBef>
            </a:pPr>
            <a:r>
              <a:rPr lang="en-GB" sz="4000" dirty="0">
                <a:solidFill>
                  <a:srgbClr val="FF0000"/>
                </a:solidFill>
                <a:latin typeface="Times New Roman" pitchFamily="18" charset="0"/>
                <a:ea typeface="+mj-ea"/>
                <a:cs typeface="Times New Roman" pitchFamily="18" charset="0"/>
              </a:rPr>
              <a:t>                      </a:t>
            </a:r>
            <a:r>
              <a:rPr lang="en-GB" sz="4000" dirty="0" err="1">
                <a:solidFill>
                  <a:srgbClr val="FF0000"/>
                </a:solidFill>
                <a:latin typeface="Times New Roman" pitchFamily="18" charset="0"/>
                <a:ea typeface="+mj-ea"/>
                <a:cs typeface="Times New Roman" pitchFamily="18" charset="0"/>
              </a:rPr>
              <a:t>Dignosis</a:t>
            </a:r>
            <a:endParaRPr lang="ar-IQ" sz="4000" dirty="0">
              <a:solidFill>
                <a:srgbClr val="FF0000"/>
              </a:solidFill>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6326" y="6093296"/>
            <a:ext cx="574611" cy="723874"/>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13636594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26854" y="5870634"/>
            <a:ext cx="688908" cy="562578"/>
          </a:xfrm>
          <a:prstGeom prst="rect">
            <a:avLst/>
          </a:prstGeom>
        </p:spPr>
      </p:pic>
      <p:pic>
        <p:nvPicPr>
          <p:cNvPr id="9" name="Picture 8" descr="C:\Users\majid\Pictures\images2QFON8IK.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854" y="6474042"/>
            <a:ext cx="691053" cy="38395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59202" y="205255"/>
            <a:ext cx="1158370" cy="800219"/>
          </a:xfrm>
          <a:prstGeom prst="rect">
            <a:avLst/>
          </a:prstGeom>
        </p:spPr>
        <p:txBody>
          <a:bodyPr wrap="square">
            <a:spAutoFit/>
          </a:bodyPr>
          <a:lstStyle/>
          <a:p>
            <a:r>
              <a:rPr lang="en-US" sz="2800" b="1" dirty="0">
                <a:solidFill>
                  <a:srgbClr val="FF0000"/>
                </a:solidFill>
              </a:rPr>
              <a:t>(LO 2)</a:t>
            </a:r>
          </a:p>
          <a:p>
            <a:endParaRPr lang="en-US" dirty="0"/>
          </a:p>
        </p:txBody>
      </p:sp>
    </p:spTree>
    <p:extLst>
      <p:ext uri="{BB962C8B-B14F-4D97-AF65-F5344CB8AC3E}">
        <p14:creationId xmlns:p14="http://schemas.microsoft.com/office/powerpoint/2010/main" val="3251853125"/>
      </p:ext>
    </p:extLst>
  </p:cSld>
  <p:clrMapOvr>
    <a:masterClrMapping/>
  </p:clrMapOvr>
  <mc:AlternateContent xmlns:mc="http://schemas.openxmlformats.org/markup-compatibility/2006" xmlns:p14="http://schemas.microsoft.com/office/powerpoint/2010/main">
    <mc:Choice Requires="p14">
      <p:transition spd="slow" p14:dur="2000" advTm="10975"/>
    </mc:Choice>
    <mc:Fallback xmlns="">
      <p:transition spd="slow" advTm="1097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a:xfrm>
            <a:off x="3964674" y="6313500"/>
            <a:ext cx="923895" cy="365125"/>
          </a:xfrm>
        </p:spPr>
        <p:txBody>
          <a:bodyPr/>
          <a:lstStyle/>
          <a:p>
            <a:fld id="{0B34F065-1154-456A-91E3-76DE8E75E17B}" type="slidenum">
              <a:rPr lang="ar-SA" sz="2000" b="1" smtClean="0">
                <a:solidFill>
                  <a:srgbClr val="7030A0"/>
                </a:solidFill>
              </a:rPr>
              <a:pPr/>
              <a:t>14</a:t>
            </a:fld>
            <a:endParaRPr lang="ar-SA" sz="2000" b="1" dirty="0">
              <a:solidFill>
                <a:srgbClr val="7030A0"/>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033" y="6134126"/>
            <a:ext cx="754509" cy="723874"/>
          </a:xfrm>
          <a:prstGeom prst="rect">
            <a:avLst/>
          </a:prstGeom>
        </p:spPr>
      </p:pic>
      <p:graphicFrame>
        <p:nvGraphicFramePr>
          <p:cNvPr id="7" name="Content Placeholder 4"/>
          <p:cNvGraphicFramePr>
            <a:graphicFrameLocks noGrp="1"/>
          </p:cNvGraphicFramePr>
          <p:nvPr>
            <p:ph idx="1"/>
            <p:extLst>
              <p:ext uri="{D42A27DB-BD31-4B8C-83A1-F6EECF244321}">
                <p14:modId xmlns:p14="http://schemas.microsoft.com/office/powerpoint/2010/main" val="1077977135"/>
              </p:ext>
            </p:extLst>
          </p:nvPr>
        </p:nvGraphicFramePr>
        <p:xfrm>
          <a:off x="715762" y="1608163"/>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1"/>
          <p:cNvSpPr>
            <a:spLocks noGrp="1"/>
          </p:cNvSpPr>
          <p:nvPr>
            <p:ph type="title"/>
          </p:nvPr>
        </p:nvSpPr>
        <p:spPr>
          <a:xfrm>
            <a:off x="457200" y="274638"/>
            <a:ext cx="8229600" cy="1143000"/>
          </a:xfrm>
        </p:spPr>
        <p:txBody>
          <a:bodyPr/>
          <a:lstStyle/>
          <a:p>
            <a:r>
              <a:rPr lang="en-US" dirty="0">
                <a:solidFill>
                  <a:srgbClr val="FF0000"/>
                </a:solidFill>
              </a:rPr>
              <a:t>Treatment</a:t>
            </a:r>
            <a:r>
              <a:rPr lang="en-US" dirty="0"/>
              <a:t> </a:t>
            </a:r>
          </a:p>
        </p:txBody>
      </p:sp>
      <p:sp>
        <p:nvSpPr>
          <p:cNvPr id="9" name="Rectangle 8"/>
          <p:cNvSpPr/>
          <p:nvPr/>
        </p:nvSpPr>
        <p:spPr>
          <a:xfrm>
            <a:off x="359202" y="205255"/>
            <a:ext cx="1158370" cy="800219"/>
          </a:xfrm>
          <a:prstGeom prst="rect">
            <a:avLst/>
          </a:prstGeom>
        </p:spPr>
        <p:txBody>
          <a:bodyPr wrap="square">
            <a:spAutoFit/>
          </a:bodyPr>
          <a:lstStyle/>
          <a:p>
            <a:r>
              <a:rPr lang="en-US" sz="2800" b="1" dirty="0">
                <a:solidFill>
                  <a:srgbClr val="FF0000"/>
                </a:solidFill>
              </a:rPr>
              <a:t>(LO 2)</a:t>
            </a:r>
          </a:p>
          <a:p>
            <a:endParaRPr lang="en-US" dirty="0"/>
          </a:p>
        </p:txBody>
      </p:sp>
      <p:pic>
        <p:nvPicPr>
          <p:cNvPr id="10" name="Picture 9" descr="C:\Users\majid\Pictures\images2QFON8IK.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854" y="6474042"/>
            <a:ext cx="691053" cy="3839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0"/>
          <a:stretch>
            <a:fillRect/>
          </a:stretch>
        </p:blipFill>
        <p:spPr>
          <a:xfrm>
            <a:off x="26854" y="5870634"/>
            <a:ext cx="688908" cy="562578"/>
          </a:xfrm>
          <a:prstGeom prst="rect">
            <a:avLst/>
          </a:prstGeom>
        </p:spPr>
      </p:pic>
    </p:spTree>
    <p:custDataLst>
      <p:tags r:id="rId1"/>
    </p:custDataLst>
    <p:extLst>
      <p:ext uri="{BB962C8B-B14F-4D97-AF65-F5344CB8AC3E}">
        <p14:creationId xmlns:p14="http://schemas.microsoft.com/office/powerpoint/2010/main" val="521004316"/>
      </p:ext>
    </p:extLst>
  </p:cSld>
  <p:clrMapOvr>
    <a:masterClrMapping/>
  </p:clrMapOvr>
  <mc:AlternateContent xmlns:mc="http://schemas.openxmlformats.org/markup-compatibility/2006" xmlns:p14="http://schemas.microsoft.com/office/powerpoint/2010/main">
    <mc:Choice Requires="p14">
      <p:transition spd="slow" p14:dur="2000" advTm="14421"/>
    </mc:Choice>
    <mc:Fallback xmlns="">
      <p:transition spd="slow" advTm="1442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94234" y="-464700"/>
            <a:ext cx="9144000" cy="1391064"/>
          </a:xfrm>
        </p:spPr>
        <p:txBody>
          <a:bodyPr>
            <a:noAutofit/>
          </a:bodyPr>
          <a:lstStyle/>
          <a:p>
            <a:pPr algn="l"/>
            <a:r>
              <a:rPr lang="en-GB" sz="2800" b="1" dirty="0">
                <a:solidFill>
                  <a:srgbClr val="FF0000"/>
                </a:solidFill>
              </a:rPr>
              <a:t> </a:t>
            </a:r>
            <a:r>
              <a:rPr lang="en-GB" sz="3600" b="1" dirty="0">
                <a:solidFill>
                  <a:srgbClr val="FF0000"/>
                </a:solidFill>
              </a:rPr>
              <a:t/>
            </a:r>
            <a:br>
              <a:rPr lang="en-GB" sz="3600" b="1" dirty="0">
                <a:solidFill>
                  <a:srgbClr val="FF0000"/>
                </a:solidFill>
              </a:rPr>
            </a:br>
            <a:r>
              <a:rPr lang="en-GB" sz="2800" b="1" u="sng" dirty="0">
                <a:solidFill>
                  <a:srgbClr val="FF0000"/>
                </a:solidFill>
              </a:rPr>
              <a:t>End of Reproductive Life – Females</a:t>
            </a:r>
            <a:r>
              <a:rPr lang="en-GB" sz="2800" b="1" dirty="0">
                <a:solidFill>
                  <a:srgbClr val="FF0000"/>
                </a:solidFill>
              </a:rPr>
              <a:t/>
            </a:r>
            <a:br>
              <a:rPr lang="en-GB" sz="2800" b="1" dirty="0">
                <a:solidFill>
                  <a:srgbClr val="FF0000"/>
                </a:solidFill>
              </a:rPr>
            </a:br>
            <a:r>
              <a:rPr lang="en-GB" sz="2800" u="sng" dirty="0">
                <a:solidFill>
                  <a:srgbClr val="FF0000"/>
                </a:solidFill>
              </a:rPr>
              <a:t>The Climacteric / Menopause</a:t>
            </a:r>
            <a:endParaRPr lang="ar-IQ" sz="2800" b="1" dirty="0">
              <a:solidFill>
                <a:srgbClr val="FF0000"/>
              </a:solidFill>
            </a:endParaRPr>
          </a:p>
        </p:txBody>
      </p:sp>
      <p:sp>
        <p:nvSpPr>
          <p:cNvPr id="3" name="عنصر نائب للمحتوى 2"/>
          <p:cNvSpPr>
            <a:spLocks noGrp="1"/>
          </p:cNvSpPr>
          <p:nvPr>
            <p:ph idx="1"/>
          </p:nvPr>
        </p:nvSpPr>
        <p:spPr>
          <a:xfrm>
            <a:off x="-2115403" y="3094186"/>
            <a:ext cx="8286283" cy="4482006"/>
          </a:xfrm>
        </p:spPr>
        <p:txBody>
          <a:bodyPr>
            <a:noAutofit/>
          </a:bodyPr>
          <a:lstStyle/>
          <a:p>
            <a:pPr marL="0" indent="0" algn="just" rtl="0">
              <a:buNone/>
            </a:pPr>
            <a:r>
              <a:rPr lang="en-GB" sz="2400" dirty="0">
                <a:latin typeface="Times New Roman" pitchFamily="18" charset="0"/>
                <a:cs typeface="Times New Roman" pitchFamily="18" charset="0"/>
              </a:rPr>
              <a:t> </a:t>
            </a:r>
            <a:endParaRPr lang="ar-IQ" sz="2400" dirty="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a:xfrm>
            <a:off x="4079360" y="6399583"/>
            <a:ext cx="429904" cy="365125"/>
          </a:xfrm>
        </p:spPr>
        <p:txBody>
          <a:bodyPr/>
          <a:lstStyle/>
          <a:p>
            <a:fld id="{0B34F065-1154-456A-91E3-76DE8E75E17B}" type="slidenum">
              <a:rPr lang="ar-SA" sz="1600" b="1" smtClean="0">
                <a:solidFill>
                  <a:srgbClr val="7030A0"/>
                </a:solidFill>
              </a:rPr>
              <a:pPr/>
              <a:t>15</a:t>
            </a:fld>
            <a:endParaRPr lang="ar-SA" sz="1600" b="1" dirty="0">
              <a:solidFill>
                <a:srgbClr val="7030A0"/>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428" y="6093296"/>
            <a:ext cx="754509" cy="723874"/>
          </a:xfrm>
          <a:prstGeom prst="rect">
            <a:avLst/>
          </a:prstGeom>
        </p:spPr>
      </p:pic>
      <p:sp>
        <p:nvSpPr>
          <p:cNvPr id="7" name="Rectangle 6"/>
          <p:cNvSpPr/>
          <p:nvPr/>
        </p:nvSpPr>
        <p:spPr>
          <a:xfrm>
            <a:off x="609301" y="1004201"/>
            <a:ext cx="8229987" cy="1815882"/>
          </a:xfrm>
          <a:prstGeom prst="rect">
            <a:avLst/>
          </a:prstGeom>
        </p:spPr>
        <p:txBody>
          <a:bodyPr wrap="square">
            <a:spAutoFit/>
          </a:bodyPr>
          <a:lstStyle/>
          <a:p>
            <a:r>
              <a:rPr lang="en-GB" sz="2400" b="1" i="1" u="sng" dirty="0">
                <a:solidFill>
                  <a:schemeClr val="accent2">
                    <a:lumMod val="75000"/>
                  </a:schemeClr>
                </a:solidFill>
              </a:rPr>
              <a:t>Hormonal Changes that lead to the features of the menopause</a:t>
            </a:r>
            <a:r>
              <a:rPr lang="en-US" sz="1600" i="1" u="sng" dirty="0"/>
              <a:t/>
            </a:r>
            <a:br>
              <a:rPr lang="en-US" sz="1600" i="1" u="sng" dirty="0"/>
            </a:br>
            <a:r>
              <a:rPr lang="en-GB" sz="1600" dirty="0"/>
              <a:t> </a:t>
            </a:r>
            <a:r>
              <a:rPr lang="en-US" sz="1600" i="1" u="sng" dirty="0"/>
              <a:t/>
            </a:r>
            <a:br>
              <a:rPr lang="en-US" sz="1600" i="1" u="sng" dirty="0"/>
            </a:br>
            <a:r>
              <a:rPr lang="en-US" sz="1600" dirty="0"/>
              <a:t/>
            </a:r>
            <a:br>
              <a:rPr lang="en-US" sz="1600" dirty="0"/>
            </a:br>
            <a:r>
              <a:rPr lang="en-US" sz="2000" dirty="0"/>
              <a:t/>
            </a:r>
            <a:br>
              <a:rPr lang="en-US" sz="2000" dirty="0"/>
            </a:br>
            <a:r>
              <a:rPr lang="en-GB" dirty="0"/>
              <a:t> </a:t>
            </a:r>
            <a:r>
              <a:rPr lang="en-US" dirty="0"/>
              <a:t/>
            </a:r>
            <a:br>
              <a:rPr lang="en-US" dirty="0"/>
            </a:br>
            <a:endParaRPr lang="en-US" dirty="0"/>
          </a:p>
        </p:txBody>
      </p:sp>
      <p:sp>
        <p:nvSpPr>
          <p:cNvPr id="8" name="مستطيل 4"/>
          <p:cNvSpPr/>
          <p:nvPr/>
        </p:nvSpPr>
        <p:spPr>
          <a:xfrm>
            <a:off x="76944" y="0"/>
            <a:ext cx="1064715" cy="461665"/>
          </a:xfrm>
          <a:prstGeom prst="rect">
            <a:avLst/>
          </a:prstGeom>
        </p:spPr>
        <p:txBody>
          <a:bodyPr wrap="none">
            <a:spAutoFit/>
          </a:bodyPr>
          <a:lstStyle/>
          <a:p>
            <a:pPr algn="r" defTabSz="914400" rtl="1"/>
            <a:r>
              <a:rPr lang="en-US" sz="2400" b="1" dirty="0">
                <a:solidFill>
                  <a:srgbClr val="FF0000"/>
                </a:solidFill>
                <a:latin typeface="Times" panose="02020603050405020304" pitchFamily="18" charset="0"/>
                <a:ea typeface="Times New Roman" panose="02020603050405020304" pitchFamily="18" charset="0"/>
                <a:cs typeface="Times" panose="02020603050405020304" pitchFamily="18" charset="0"/>
              </a:rPr>
              <a:t>(LO 3)</a:t>
            </a:r>
            <a:endParaRPr lang="ar-IQ" sz="2400" dirty="0">
              <a:solidFill>
                <a:prstClr val="black"/>
              </a:solidFill>
            </a:endParaRPr>
          </a:p>
        </p:txBody>
      </p:sp>
      <p:pic>
        <p:nvPicPr>
          <p:cNvPr id="9" name="Picture 8" descr="C:\Users\majid\Pictures\images2QFON8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54" y="6474042"/>
            <a:ext cx="691053" cy="3839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26854" y="5931506"/>
            <a:ext cx="688908" cy="56257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6546" y="1468900"/>
            <a:ext cx="6155531" cy="4728948"/>
          </a:xfrm>
          <a:prstGeom prst="rect">
            <a:avLst/>
          </a:prstGeom>
        </p:spPr>
      </p:pic>
    </p:spTree>
    <p:custDataLst>
      <p:tags r:id="rId1"/>
    </p:custDataLst>
    <p:extLst>
      <p:ext uri="{BB962C8B-B14F-4D97-AF65-F5344CB8AC3E}">
        <p14:creationId xmlns:p14="http://schemas.microsoft.com/office/powerpoint/2010/main" val="1140955530"/>
      </p:ext>
    </p:extLst>
  </p:cSld>
  <p:clrMapOvr>
    <a:masterClrMapping/>
  </p:clrMapOvr>
  <mc:AlternateContent xmlns:mc="http://schemas.openxmlformats.org/markup-compatibility/2006" xmlns:p14="http://schemas.microsoft.com/office/powerpoint/2010/main">
    <mc:Choice Requires="p14">
      <p:transition spd="slow" p14:dur="2000" advTm="99941"/>
    </mc:Choice>
    <mc:Fallback xmlns="">
      <p:transition spd="slow" advTm="999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005618" y="6356350"/>
            <a:ext cx="2133600" cy="365125"/>
          </a:xfrm>
        </p:spPr>
        <p:txBody>
          <a:bodyPr/>
          <a:lstStyle/>
          <a:p>
            <a:fld id="{0B34F065-1154-456A-91E3-76DE8E75E17B}" type="slidenum">
              <a:rPr lang="ar-SA" sz="1800" b="1" smtClean="0">
                <a:solidFill>
                  <a:srgbClr val="7030A0"/>
                </a:solidFill>
              </a:rPr>
              <a:pPr/>
              <a:t>16</a:t>
            </a:fld>
            <a:endParaRPr lang="ar-SA" sz="1800" b="1" dirty="0">
              <a:solidFill>
                <a:srgbClr val="7030A0"/>
              </a:solidFill>
            </a:endParaRPr>
          </a:p>
        </p:txBody>
      </p:sp>
      <p:sp>
        <p:nvSpPr>
          <p:cNvPr id="3" name="Rectangle 2"/>
          <p:cNvSpPr/>
          <p:nvPr/>
        </p:nvSpPr>
        <p:spPr>
          <a:xfrm>
            <a:off x="500417" y="792793"/>
            <a:ext cx="7169625" cy="3908762"/>
          </a:xfrm>
          <a:prstGeom prst="rect">
            <a:avLst/>
          </a:prstGeom>
        </p:spPr>
        <p:txBody>
          <a:bodyPr wrap="square">
            <a:spAutoFit/>
          </a:bodyPr>
          <a:lstStyle/>
          <a:p>
            <a:r>
              <a:rPr lang="en-GB" sz="3200" b="1" u="sng" dirty="0">
                <a:solidFill>
                  <a:srgbClr val="FF0000"/>
                </a:solidFill>
              </a:rPr>
              <a:t>Pre-Menopause</a:t>
            </a:r>
          </a:p>
          <a:p>
            <a:r>
              <a:rPr lang="en-US" sz="2400" dirty="0"/>
              <a:t/>
            </a:r>
            <a:br>
              <a:rPr lang="en-US" sz="2400" dirty="0"/>
            </a:br>
            <a:r>
              <a:rPr lang="en-GB" sz="2400" dirty="0"/>
              <a:t>&gt; 40 years</a:t>
            </a:r>
            <a:r>
              <a:rPr lang="en-US" sz="2400" dirty="0"/>
              <a:t/>
            </a:r>
            <a:br>
              <a:rPr lang="en-US" sz="2400" dirty="0"/>
            </a:br>
            <a:r>
              <a:rPr lang="en-GB" sz="2400" dirty="0"/>
              <a:t>Changes in the menstrual cycle</a:t>
            </a:r>
            <a:r>
              <a:rPr lang="en-US" sz="2400" dirty="0"/>
              <a:t/>
            </a:r>
            <a:br>
              <a:rPr lang="en-US" sz="2400" dirty="0"/>
            </a:br>
            <a:r>
              <a:rPr lang="en-US" sz="2400" dirty="0"/>
              <a:t>       * </a:t>
            </a:r>
            <a:r>
              <a:rPr lang="en-GB" sz="2400" dirty="0"/>
              <a:t>Follicular phase shortens, with ovulation early or absent</a:t>
            </a:r>
            <a:r>
              <a:rPr lang="en-US" sz="2400" dirty="0"/>
              <a:t> </a:t>
            </a:r>
            <a:br>
              <a:rPr lang="en-US" sz="2400" dirty="0"/>
            </a:br>
            <a:r>
              <a:rPr lang="en-US" sz="2400" dirty="0"/>
              <a:t>       * </a:t>
            </a:r>
            <a:r>
              <a:rPr lang="en-GB" sz="2400" b="1" dirty="0"/>
              <a:t>Less oestrogen secreted</a:t>
            </a:r>
            <a:r>
              <a:rPr lang="en-US" sz="2400" dirty="0"/>
              <a:t/>
            </a:r>
            <a:br>
              <a:rPr lang="en-US" sz="2400" dirty="0"/>
            </a:br>
            <a:r>
              <a:rPr lang="en-US" sz="2400" dirty="0"/>
              <a:t>                 </a:t>
            </a:r>
            <a:r>
              <a:rPr lang="en-US" sz="2400" dirty="0">
                <a:solidFill>
                  <a:srgbClr val="0070C0"/>
                </a:solidFill>
              </a:rPr>
              <a:t>-   </a:t>
            </a:r>
            <a:r>
              <a:rPr lang="en-GB" sz="2400" dirty="0">
                <a:solidFill>
                  <a:srgbClr val="0070C0"/>
                </a:solidFill>
              </a:rPr>
              <a:t>Less –‘ve feedback, so </a:t>
            </a:r>
            <a:r>
              <a:rPr lang="en-GB" sz="2400" b="1" dirty="0">
                <a:solidFill>
                  <a:srgbClr val="0070C0"/>
                </a:solidFill>
              </a:rPr>
              <a:t>LH and FSH levels rise</a:t>
            </a:r>
            <a:r>
              <a:rPr lang="en-US" sz="2400" dirty="0">
                <a:solidFill>
                  <a:srgbClr val="0070C0"/>
                </a:solidFill>
              </a:rPr>
              <a:t/>
            </a:r>
            <a:br>
              <a:rPr lang="en-US" sz="2400" dirty="0">
                <a:solidFill>
                  <a:srgbClr val="0070C0"/>
                </a:solidFill>
              </a:rPr>
            </a:br>
            <a:r>
              <a:rPr lang="en-US" sz="2400" dirty="0">
                <a:solidFill>
                  <a:srgbClr val="0070C0"/>
                </a:solidFill>
              </a:rPr>
              <a:t>                    -  </a:t>
            </a:r>
            <a:r>
              <a:rPr lang="en-GB" sz="2400" b="1" dirty="0">
                <a:solidFill>
                  <a:srgbClr val="0070C0"/>
                </a:solidFill>
              </a:rPr>
              <a:t>FSH rises more</a:t>
            </a:r>
            <a:r>
              <a:rPr lang="en-GB" sz="2400" dirty="0">
                <a:solidFill>
                  <a:srgbClr val="0070C0"/>
                </a:solidFill>
              </a:rPr>
              <a:t> due to loss of </a:t>
            </a:r>
            <a:r>
              <a:rPr lang="en-GB" sz="2400" dirty="0" err="1">
                <a:solidFill>
                  <a:srgbClr val="0070C0"/>
                </a:solidFill>
              </a:rPr>
              <a:t>Inhibin</a:t>
            </a:r>
            <a:r>
              <a:rPr lang="en-GB" sz="2400" dirty="0">
                <a:solidFill>
                  <a:srgbClr val="0070C0"/>
                </a:solidFill>
              </a:rPr>
              <a:t> too</a:t>
            </a:r>
            <a:r>
              <a:rPr lang="en-US" sz="2400" dirty="0"/>
              <a:t/>
            </a:r>
            <a:br>
              <a:rPr lang="en-US" sz="2400" dirty="0"/>
            </a:br>
            <a:r>
              <a:rPr lang="en-GB" sz="2400" dirty="0"/>
              <a:t>Reduced fertility, though still possible to get pregnant</a:t>
            </a:r>
            <a:endParaRPr lang="en-US" sz="2400" dirty="0"/>
          </a:p>
        </p:txBody>
      </p:sp>
      <p:sp>
        <p:nvSpPr>
          <p:cNvPr id="4" name="مستطيل 4"/>
          <p:cNvSpPr/>
          <p:nvPr/>
        </p:nvSpPr>
        <p:spPr>
          <a:xfrm>
            <a:off x="76944" y="0"/>
            <a:ext cx="1064715" cy="461665"/>
          </a:xfrm>
          <a:prstGeom prst="rect">
            <a:avLst/>
          </a:prstGeom>
        </p:spPr>
        <p:txBody>
          <a:bodyPr wrap="none">
            <a:spAutoFit/>
          </a:bodyPr>
          <a:lstStyle/>
          <a:p>
            <a:pPr algn="r" defTabSz="914400" rtl="1"/>
            <a:r>
              <a:rPr lang="en-US" sz="2400" b="1" dirty="0">
                <a:solidFill>
                  <a:srgbClr val="FF0000"/>
                </a:solidFill>
                <a:latin typeface="Times" panose="02020603050405020304" pitchFamily="18" charset="0"/>
                <a:ea typeface="Times New Roman" panose="02020603050405020304" pitchFamily="18" charset="0"/>
                <a:cs typeface="Times" panose="02020603050405020304" pitchFamily="18" charset="0"/>
              </a:rPr>
              <a:t>(LO 3)</a:t>
            </a:r>
            <a:endParaRPr lang="ar-IQ" sz="2400" dirty="0">
              <a:solidFill>
                <a:prstClr val="black"/>
              </a:solidFill>
            </a:endParaRPr>
          </a:p>
        </p:txBody>
      </p:sp>
      <p:pic>
        <p:nvPicPr>
          <p:cNvPr id="6" name="Picture 5"/>
          <p:cNvPicPr>
            <a:picLocks noChangeAspect="1"/>
          </p:cNvPicPr>
          <p:nvPr/>
        </p:nvPicPr>
        <p:blipFill>
          <a:blip r:embed="rId4"/>
          <a:stretch>
            <a:fillRect/>
          </a:stretch>
        </p:blipFill>
        <p:spPr>
          <a:xfrm>
            <a:off x="26854" y="5931506"/>
            <a:ext cx="688908" cy="562578"/>
          </a:xfrm>
          <a:prstGeom prst="rect">
            <a:avLst/>
          </a:prstGeom>
        </p:spPr>
      </p:pic>
      <p:pic>
        <p:nvPicPr>
          <p:cNvPr id="7" name="Picture 6" descr="C:\Users\majid\Pictures\images2QFON8I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54" y="6474042"/>
            <a:ext cx="691053" cy="383958"/>
          </a:xfrm>
          <a:prstGeom prst="rect">
            <a:avLst/>
          </a:prstGeom>
          <a:noFill/>
          <a:extLst>
            <a:ext uri="{909E8E84-426E-40DD-AFC4-6F175D3DCCD1}">
              <a14:hiddenFill xmlns:a14="http://schemas.microsoft.com/office/drawing/2010/main">
                <a:solidFill>
                  <a:srgbClr val="FFFFFF"/>
                </a:solidFill>
              </a14:hiddenFill>
            </a:ext>
          </a:extLst>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21944790"/>
      </p:ext>
    </p:extLst>
  </p:cSld>
  <p:clrMapOvr>
    <a:masterClrMapping/>
  </p:clrMapOvr>
  <mc:AlternateContent xmlns:mc="http://schemas.openxmlformats.org/markup-compatibility/2006" xmlns:p14="http://schemas.microsoft.com/office/powerpoint/2010/main">
    <mc:Choice Requires="p14">
      <p:transition spd="slow" p14:dur="2000" advTm="42556"/>
    </mc:Choice>
    <mc:Fallback xmlns="">
      <p:transition spd="slow" advTm="425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12821" y="2334125"/>
            <a:ext cx="8246482" cy="1138227"/>
          </a:xfrm>
        </p:spPr>
        <p:txBody>
          <a:bodyPr>
            <a:normAutofit fontScale="90000"/>
          </a:bodyPr>
          <a:lstStyle/>
          <a:p>
            <a:pPr lvl="0" algn="l" rtl="0"/>
            <a:r>
              <a:rPr lang="en-GB" sz="3200" b="1" u="sng" dirty="0">
                <a:solidFill>
                  <a:srgbClr val="FF0000"/>
                </a:solidFill>
              </a:rPr>
              <a:t>The Menopause</a:t>
            </a:r>
            <a:r>
              <a:rPr lang="en-GB" sz="3200" b="1" u="sng" dirty="0"/>
              <a:t/>
            </a:r>
            <a:br>
              <a:rPr lang="en-GB" sz="3200" b="1" u="sng" dirty="0"/>
            </a:br>
            <a:r>
              <a:rPr lang="en-US" sz="3200" dirty="0"/>
              <a:t/>
            </a:r>
            <a:br>
              <a:rPr lang="en-US" sz="3200" dirty="0"/>
            </a:br>
            <a:r>
              <a:rPr lang="en-GB" sz="3200" dirty="0"/>
              <a:t>Cessation of menstrual cycles</a:t>
            </a:r>
            <a:br>
              <a:rPr lang="en-GB" sz="3200" dirty="0"/>
            </a:br>
            <a:r>
              <a:rPr lang="en-US" sz="3200" dirty="0"/>
              <a:t/>
            </a:r>
            <a:br>
              <a:rPr lang="en-US" sz="3200" dirty="0"/>
            </a:br>
            <a:r>
              <a:rPr lang="en-GB" sz="3200" dirty="0"/>
              <a:t>Average age </a:t>
            </a:r>
            <a:r>
              <a:rPr lang="en-GB" sz="3200" b="1" dirty="0"/>
              <a:t>51</a:t>
            </a:r>
            <a:r>
              <a:rPr lang="en-GB" sz="3200" dirty="0"/>
              <a:t>, but varies</a:t>
            </a:r>
            <a:br>
              <a:rPr lang="en-GB" sz="3200" dirty="0"/>
            </a:br>
            <a:r>
              <a:rPr lang="en-US" sz="3200" dirty="0"/>
              <a:t/>
            </a:r>
            <a:br>
              <a:rPr lang="en-US" sz="3200" dirty="0"/>
            </a:br>
            <a:r>
              <a:rPr lang="en-GB" sz="3200" dirty="0"/>
              <a:t>Female has run out of follicles</a:t>
            </a:r>
            <a:br>
              <a:rPr lang="en-GB" sz="3200" dirty="0"/>
            </a:br>
            <a:r>
              <a:rPr lang="en-US" sz="3200" dirty="0"/>
              <a:t/>
            </a:r>
            <a:br>
              <a:rPr lang="en-US" sz="3200" dirty="0"/>
            </a:br>
            <a:r>
              <a:rPr lang="en-GB" sz="3200" dirty="0"/>
              <a:t>Oestrogen levels fall dramatically</a:t>
            </a:r>
            <a:r>
              <a:rPr lang="en-US" sz="3200" dirty="0"/>
              <a:t/>
            </a:r>
            <a:br>
              <a:rPr lang="en-US" sz="3200" dirty="0"/>
            </a:br>
            <a:r>
              <a:rPr lang="en-US" sz="3200" dirty="0"/>
              <a:t>        * </a:t>
            </a:r>
            <a:r>
              <a:rPr lang="en-GB" sz="3200" dirty="0"/>
              <a:t>Less –‘ve feedback, so </a:t>
            </a:r>
            <a:r>
              <a:rPr lang="en-GB" sz="3200" b="1" dirty="0"/>
              <a:t>LH and FSH levels rise</a:t>
            </a:r>
            <a:r>
              <a:rPr lang="en-US" sz="3200" dirty="0"/>
              <a:t/>
            </a:r>
            <a:br>
              <a:rPr lang="en-US" sz="3200" dirty="0"/>
            </a:br>
            <a:r>
              <a:rPr lang="en-US" sz="3200" dirty="0"/>
              <a:t>        * </a:t>
            </a:r>
            <a:r>
              <a:rPr lang="en-GB" sz="3200" b="1" dirty="0"/>
              <a:t>FSH rises dramatically</a:t>
            </a:r>
            <a:r>
              <a:rPr lang="en-GB" sz="3200" dirty="0"/>
              <a:t> due to loss of </a:t>
            </a:r>
            <a:r>
              <a:rPr lang="en-GB" sz="3200" dirty="0" err="1"/>
              <a:t>Inhibin</a:t>
            </a:r>
            <a:r>
              <a:rPr lang="en-GB" sz="3200" dirty="0"/>
              <a:t> too</a:t>
            </a:r>
            <a:endParaRPr lang="ar-IQ" sz="3100" u="sng" dirty="0">
              <a:solidFill>
                <a:srgbClr val="FF0000"/>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428" y="6093296"/>
            <a:ext cx="754509" cy="723874"/>
          </a:xfrm>
          <a:prstGeom prst="rect">
            <a:avLst/>
          </a:prstGeom>
        </p:spPr>
      </p:pic>
      <p:sp>
        <p:nvSpPr>
          <p:cNvPr id="6" name="مستطيل 4"/>
          <p:cNvSpPr/>
          <p:nvPr/>
        </p:nvSpPr>
        <p:spPr>
          <a:xfrm>
            <a:off x="76944" y="0"/>
            <a:ext cx="1064715" cy="461665"/>
          </a:xfrm>
          <a:prstGeom prst="rect">
            <a:avLst/>
          </a:prstGeom>
        </p:spPr>
        <p:txBody>
          <a:bodyPr wrap="none">
            <a:spAutoFit/>
          </a:bodyPr>
          <a:lstStyle/>
          <a:p>
            <a:pPr algn="r" defTabSz="914400" rtl="1"/>
            <a:r>
              <a:rPr lang="en-US" sz="2400" b="1" dirty="0">
                <a:solidFill>
                  <a:srgbClr val="FF0000"/>
                </a:solidFill>
                <a:latin typeface="Times" panose="02020603050405020304" pitchFamily="18" charset="0"/>
                <a:ea typeface="Times New Roman" panose="02020603050405020304" pitchFamily="18" charset="0"/>
                <a:cs typeface="Times" panose="02020603050405020304" pitchFamily="18" charset="0"/>
              </a:rPr>
              <a:t>(LO 3)</a:t>
            </a:r>
            <a:endParaRPr lang="ar-IQ" sz="2400" dirty="0">
              <a:solidFill>
                <a:prstClr val="black"/>
              </a:solidFill>
            </a:endParaRPr>
          </a:p>
        </p:txBody>
      </p:sp>
      <p:sp>
        <p:nvSpPr>
          <p:cNvPr id="3" name="TextBox 2"/>
          <p:cNvSpPr txBox="1"/>
          <p:nvPr/>
        </p:nvSpPr>
        <p:spPr>
          <a:xfrm>
            <a:off x="4436062" y="6270567"/>
            <a:ext cx="696036" cy="400110"/>
          </a:xfrm>
          <a:prstGeom prst="rect">
            <a:avLst/>
          </a:prstGeom>
          <a:noFill/>
        </p:spPr>
        <p:txBody>
          <a:bodyPr wrap="square" rtlCol="0">
            <a:spAutoFit/>
          </a:bodyPr>
          <a:lstStyle/>
          <a:p>
            <a:r>
              <a:rPr lang="en-US" sz="2000" b="1" dirty="0">
                <a:solidFill>
                  <a:srgbClr val="7030A0"/>
                </a:solidFill>
              </a:rPr>
              <a:t>18</a:t>
            </a:r>
          </a:p>
        </p:txBody>
      </p:sp>
      <p:pic>
        <p:nvPicPr>
          <p:cNvPr id="8" name="Picture 7"/>
          <p:cNvPicPr>
            <a:picLocks noChangeAspect="1"/>
          </p:cNvPicPr>
          <p:nvPr/>
        </p:nvPicPr>
        <p:blipFill>
          <a:blip r:embed="rId4"/>
          <a:stretch>
            <a:fillRect/>
          </a:stretch>
        </p:blipFill>
        <p:spPr>
          <a:xfrm>
            <a:off x="26854" y="5931506"/>
            <a:ext cx="688908" cy="562578"/>
          </a:xfrm>
          <a:prstGeom prst="rect">
            <a:avLst/>
          </a:prstGeom>
        </p:spPr>
      </p:pic>
      <p:pic>
        <p:nvPicPr>
          <p:cNvPr id="9" name="Picture 8" descr="C:\Users\majid\Pictures\images2QFON8I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54" y="6474042"/>
            <a:ext cx="691053" cy="38395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87117228"/>
      </p:ext>
    </p:extLst>
  </p:cSld>
  <p:clrMapOvr>
    <a:masterClrMapping/>
  </p:clrMapOvr>
  <mc:AlternateContent xmlns:mc="http://schemas.openxmlformats.org/markup-compatibility/2006" xmlns:p14="http://schemas.microsoft.com/office/powerpoint/2010/main">
    <mc:Choice Requires="p14">
      <p:transition spd="slow" p14:dur="2000" advTm="26121"/>
    </mc:Choice>
    <mc:Fallback xmlns="">
      <p:transition spd="slow" advTm="2612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2"/>
          </p:nvPr>
        </p:nvSpPr>
        <p:spPr>
          <a:xfrm>
            <a:off x="3576638" y="6108624"/>
            <a:ext cx="2133600" cy="628179"/>
          </a:xfrm>
        </p:spPr>
        <p:txBody>
          <a:bodyPr/>
          <a:lstStyle/>
          <a:p>
            <a:r>
              <a:rPr lang="en-US" sz="2000" b="1" dirty="0">
                <a:solidFill>
                  <a:srgbClr val="7030A0"/>
                </a:solidFill>
              </a:rPr>
              <a:t>19</a:t>
            </a:r>
            <a:endParaRPr lang="ar-SA" sz="2000" b="1" dirty="0">
              <a:solidFill>
                <a:srgbClr val="7030A0"/>
              </a:solidFill>
            </a:endParaRPr>
          </a:p>
        </p:txBody>
      </p:sp>
      <p:pic>
        <p:nvPicPr>
          <p:cNvPr id="4"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428" y="6093296"/>
            <a:ext cx="754509" cy="723874"/>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239126" y="1364821"/>
            <a:ext cx="4105026" cy="3786214"/>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4643438" y="1364821"/>
            <a:ext cx="4500562" cy="3786214"/>
          </a:xfrm>
          <a:prstGeom prst="rect">
            <a:avLst/>
          </a:prstGeom>
        </p:spPr>
      </p:pic>
      <p:sp>
        <p:nvSpPr>
          <p:cNvPr id="8" name="مستطيل 4"/>
          <p:cNvSpPr/>
          <p:nvPr/>
        </p:nvSpPr>
        <p:spPr>
          <a:xfrm>
            <a:off x="76944" y="0"/>
            <a:ext cx="1064715" cy="461665"/>
          </a:xfrm>
          <a:prstGeom prst="rect">
            <a:avLst/>
          </a:prstGeom>
        </p:spPr>
        <p:txBody>
          <a:bodyPr wrap="none">
            <a:spAutoFit/>
          </a:bodyPr>
          <a:lstStyle/>
          <a:p>
            <a:pPr algn="r" defTabSz="914400" rtl="1"/>
            <a:r>
              <a:rPr lang="en-US" sz="2400" b="1" dirty="0">
                <a:solidFill>
                  <a:srgbClr val="FF0000"/>
                </a:solidFill>
                <a:latin typeface="Times" panose="02020603050405020304" pitchFamily="18" charset="0"/>
                <a:ea typeface="Times New Roman" panose="02020603050405020304" pitchFamily="18" charset="0"/>
                <a:cs typeface="Times" panose="02020603050405020304" pitchFamily="18" charset="0"/>
              </a:rPr>
              <a:t>(LO 3)</a:t>
            </a:r>
            <a:endParaRPr lang="ar-IQ" sz="2400" dirty="0">
              <a:solidFill>
                <a:prstClr val="black"/>
              </a:solidFill>
            </a:endParaRPr>
          </a:p>
        </p:txBody>
      </p:sp>
      <p:pic>
        <p:nvPicPr>
          <p:cNvPr id="10" name="Picture 9"/>
          <p:cNvPicPr>
            <a:picLocks noChangeAspect="1"/>
          </p:cNvPicPr>
          <p:nvPr/>
        </p:nvPicPr>
        <p:blipFill>
          <a:blip r:embed="rId6"/>
          <a:stretch>
            <a:fillRect/>
          </a:stretch>
        </p:blipFill>
        <p:spPr>
          <a:xfrm>
            <a:off x="26854" y="5931506"/>
            <a:ext cx="688908" cy="562578"/>
          </a:xfrm>
          <a:prstGeom prst="rect">
            <a:avLst/>
          </a:prstGeom>
        </p:spPr>
      </p:pic>
      <p:pic>
        <p:nvPicPr>
          <p:cNvPr id="11" name="Picture 10" descr="C:\Users\majid\Pictures\images2QFON8I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54" y="6474042"/>
            <a:ext cx="691053" cy="38395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76609477"/>
      </p:ext>
    </p:extLst>
  </p:cSld>
  <p:clrMapOvr>
    <a:masterClrMapping/>
  </p:clrMapOvr>
  <mc:AlternateContent xmlns:mc="http://schemas.openxmlformats.org/markup-compatibility/2006" xmlns:p14="http://schemas.microsoft.com/office/powerpoint/2010/main">
    <mc:Choice Requires="p14">
      <p:transition spd="slow" p14:dur="2000" advTm="47067"/>
    </mc:Choice>
    <mc:Fallback xmlns="">
      <p:transition spd="slow" advTm="4706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39" y="116632"/>
            <a:ext cx="8778097" cy="1143000"/>
          </a:xfrm>
        </p:spPr>
        <p:txBody>
          <a:bodyPr>
            <a:normAutofit/>
          </a:bodyPr>
          <a:lstStyle/>
          <a:p>
            <a:pPr algn="l" rtl="0"/>
            <a:r>
              <a:rPr lang="en-US" sz="2800" b="1" dirty="0">
                <a:solidFill>
                  <a:srgbClr val="FF0000"/>
                </a:solidFill>
                <a:latin typeface="Times" panose="02020603050405020304" pitchFamily="18" charset="0"/>
                <a:ea typeface="Times New Roman" panose="02020603050405020304" pitchFamily="18" charset="0"/>
                <a:cs typeface="Times" panose="02020603050405020304" pitchFamily="18" charset="0"/>
              </a:rPr>
              <a:t>(LO 3)</a:t>
            </a:r>
            <a:r>
              <a:rPr lang="en-US" sz="2800" dirty="0">
                <a:solidFill>
                  <a:prstClr val="black"/>
                </a:solidFill>
                <a:uFill>
                  <a:solidFill>
                    <a:srgbClr val="000000"/>
                  </a:solidFill>
                </a:uFill>
                <a:latin typeface="Times" panose="02020603050405020304" pitchFamily="18" charset="0"/>
                <a:ea typeface="Times New Roman" panose="02020603050405020304" pitchFamily="18" charset="0"/>
                <a:cs typeface="Times" panose="02020603050405020304" pitchFamily="18" charset="0"/>
              </a:rPr>
              <a:t>   </a:t>
            </a:r>
            <a:r>
              <a:rPr lang="en-US" sz="2800" u="sng" dirty="0">
                <a:solidFill>
                  <a:srgbClr val="FF0000"/>
                </a:solidFill>
                <a:uFill>
                  <a:solidFill>
                    <a:srgbClr val="000000"/>
                  </a:solidFill>
                </a:uFill>
                <a:latin typeface="Times" panose="02020603050405020304" pitchFamily="18" charset="0"/>
                <a:ea typeface="Times New Roman" panose="02020603050405020304" pitchFamily="18" charset="0"/>
                <a:cs typeface="Times" panose="02020603050405020304" pitchFamily="18" charset="0"/>
              </a:rPr>
              <a:t>Effects of Menopause</a:t>
            </a:r>
            <a:endParaRPr lang="ar-IQ" sz="3100" u="sng" dirty="0">
              <a:solidFill>
                <a:srgbClr val="FF0000"/>
              </a:solidFill>
            </a:endParaRPr>
          </a:p>
        </p:txBody>
      </p:sp>
      <p:sp>
        <p:nvSpPr>
          <p:cNvPr id="4" name="عنصر نائب لرقم الشريحة 3"/>
          <p:cNvSpPr>
            <a:spLocks noGrp="1"/>
          </p:cNvSpPr>
          <p:nvPr>
            <p:ph type="sldNum" sz="quarter" idx="12"/>
          </p:nvPr>
        </p:nvSpPr>
        <p:spPr>
          <a:xfrm>
            <a:off x="4183038" y="6272670"/>
            <a:ext cx="2133600" cy="365125"/>
          </a:xfrm>
        </p:spPr>
        <p:txBody>
          <a:bodyPr/>
          <a:lstStyle/>
          <a:p>
            <a:r>
              <a:rPr lang="en-US" sz="2000" b="1" dirty="0">
                <a:solidFill>
                  <a:srgbClr val="7030A0"/>
                </a:solidFill>
              </a:rPr>
              <a:t>20</a:t>
            </a:r>
            <a:endParaRPr lang="ar-SA" sz="2000" b="1" dirty="0">
              <a:solidFill>
                <a:srgbClr val="7030A0"/>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428" y="6093296"/>
            <a:ext cx="754509" cy="723874"/>
          </a:xfrm>
          <a:prstGeom prst="rect">
            <a:avLst/>
          </a:prstGeom>
        </p:spPr>
      </p:pic>
      <p:sp>
        <p:nvSpPr>
          <p:cNvPr id="7" name="Rectangle 6"/>
          <p:cNvSpPr/>
          <p:nvPr/>
        </p:nvSpPr>
        <p:spPr>
          <a:xfrm>
            <a:off x="863267" y="3221475"/>
            <a:ext cx="6244389" cy="3416320"/>
          </a:xfrm>
          <a:prstGeom prst="rect">
            <a:avLst/>
          </a:prstGeom>
        </p:spPr>
        <p:txBody>
          <a:bodyPr wrap="square">
            <a:spAutoFit/>
          </a:bodyPr>
          <a:lstStyle/>
          <a:p>
            <a:r>
              <a:rPr lang="en-US" sz="2400" b="1" u="sng" dirty="0">
                <a:solidFill>
                  <a:srgbClr val="0070C0"/>
                </a:solidFill>
              </a:rPr>
              <a:t>( I )  </a:t>
            </a:r>
            <a:r>
              <a:rPr lang="en-GB" sz="2400" b="1" u="sng" dirty="0">
                <a:solidFill>
                  <a:srgbClr val="0070C0"/>
                </a:solidFill>
              </a:rPr>
              <a:t>Vascular</a:t>
            </a:r>
            <a:br>
              <a:rPr lang="en-GB" sz="2400" b="1" u="sng" dirty="0">
                <a:solidFill>
                  <a:srgbClr val="0070C0"/>
                </a:solidFill>
              </a:rPr>
            </a:br>
            <a:r>
              <a:rPr lang="en-US" sz="2400" i="1" u="sng" dirty="0"/>
              <a:t/>
            </a:r>
            <a:br>
              <a:rPr lang="en-US" sz="2400" i="1" u="sng" dirty="0"/>
            </a:br>
            <a:r>
              <a:rPr lang="en-GB" sz="2400" dirty="0"/>
              <a:t>Hot flushes affect ~80% to some degree</a:t>
            </a:r>
            <a:br>
              <a:rPr lang="en-GB" sz="2400" dirty="0"/>
            </a:br>
            <a:r>
              <a:rPr lang="en-US" sz="2400" dirty="0"/>
              <a:t/>
            </a:r>
            <a:br>
              <a:rPr lang="en-US" sz="2400" dirty="0"/>
            </a:br>
            <a:r>
              <a:rPr lang="en-GB" sz="2400" dirty="0"/>
              <a:t>Transient rises in skin temperature and flushes</a:t>
            </a:r>
            <a:br>
              <a:rPr lang="en-GB" sz="2400" dirty="0"/>
            </a:br>
            <a:r>
              <a:rPr lang="en-US" sz="2400" dirty="0"/>
              <a:t/>
            </a:r>
            <a:br>
              <a:rPr lang="en-US" sz="2400" dirty="0"/>
            </a:br>
            <a:r>
              <a:rPr lang="en-GB" sz="2400" dirty="0"/>
              <a:t>Relieved by </a:t>
            </a:r>
            <a:r>
              <a:rPr lang="en-GB" sz="2400" b="1" dirty="0"/>
              <a:t>Oestrogen treatment</a:t>
            </a:r>
            <a:r>
              <a:rPr lang="en-US" sz="2400" dirty="0"/>
              <a:t/>
            </a:r>
            <a:br>
              <a:rPr lang="en-US" sz="2400" dirty="0"/>
            </a:br>
            <a:r>
              <a:rPr lang="en-US" sz="2400" dirty="0"/>
              <a:t>         *</a:t>
            </a:r>
            <a:r>
              <a:rPr lang="en-GB" sz="2400" dirty="0"/>
              <a:t>So must be due to decrease in oestrogen</a:t>
            </a:r>
            <a:r>
              <a:rPr lang="en-US" sz="2400" dirty="0"/>
              <a:t/>
            </a:r>
            <a:br>
              <a:rPr lang="en-US" sz="2400" dirty="0"/>
            </a:br>
            <a:endParaRPr lang="en-US" sz="2400" dirty="0"/>
          </a:p>
        </p:txBody>
      </p:sp>
      <p:pic>
        <p:nvPicPr>
          <p:cNvPr id="8" name="Picture 7"/>
          <p:cNvPicPr>
            <a:picLocks noChangeAspect="1"/>
          </p:cNvPicPr>
          <p:nvPr/>
        </p:nvPicPr>
        <p:blipFill>
          <a:blip r:embed="rId4"/>
          <a:stretch>
            <a:fillRect/>
          </a:stretch>
        </p:blipFill>
        <p:spPr>
          <a:xfrm>
            <a:off x="26854" y="5931506"/>
            <a:ext cx="688908" cy="562578"/>
          </a:xfrm>
          <a:prstGeom prst="rect">
            <a:avLst/>
          </a:prstGeom>
        </p:spPr>
      </p:pic>
      <p:pic>
        <p:nvPicPr>
          <p:cNvPr id="10" name="Picture 9" descr="C:\Users\majid\Pictures\images2QFON8I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54" y="6474042"/>
            <a:ext cx="691053" cy="383958"/>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63267" y="1259631"/>
            <a:ext cx="1351129" cy="15686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Vascular</a:t>
            </a:r>
          </a:p>
        </p:txBody>
      </p:sp>
      <p:sp>
        <p:nvSpPr>
          <p:cNvPr id="12" name="Rounded Rectangle 11"/>
          <p:cNvSpPr/>
          <p:nvPr/>
        </p:nvSpPr>
        <p:spPr>
          <a:xfrm>
            <a:off x="2912658" y="1259631"/>
            <a:ext cx="1351129" cy="15686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Genital</a:t>
            </a:r>
          </a:p>
        </p:txBody>
      </p:sp>
      <p:sp>
        <p:nvSpPr>
          <p:cNvPr id="13" name="Rounded Rectangle 12"/>
          <p:cNvSpPr/>
          <p:nvPr/>
        </p:nvSpPr>
        <p:spPr>
          <a:xfrm>
            <a:off x="5010904" y="1259631"/>
            <a:ext cx="1351129" cy="15686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Bone</a:t>
            </a:r>
          </a:p>
        </p:txBody>
      </p:sp>
    </p:spTree>
    <p:custDataLst>
      <p:tags r:id="rId1"/>
    </p:custDataLst>
    <p:extLst>
      <p:ext uri="{BB962C8B-B14F-4D97-AF65-F5344CB8AC3E}">
        <p14:creationId xmlns:p14="http://schemas.microsoft.com/office/powerpoint/2010/main" val="3992392635"/>
      </p:ext>
    </p:extLst>
  </p:cSld>
  <p:clrMapOvr>
    <a:masterClrMapping/>
  </p:clrMapOvr>
  <mc:AlternateContent xmlns:mc="http://schemas.openxmlformats.org/markup-compatibility/2006" xmlns:p14="http://schemas.microsoft.com/office/powerpoint/2010/main">
    <mc:Choice Requires="p14">
      <p:transition spd="slow" p14:dur="2000" advTm="29805"/>
    </mc:Choice>
    <mc:Fallback xmlns="">
      <p:transition spd="slow" advTm="2980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3062" y="1190561"/>
            <a:ext cx="9143999" cy="5221899"/>
          </a:xfrm>
        </p:spPr>
        <p:txBody>
          <a:bodyPr>
            <a:normAutofit/>
          </a:bodyPr>
          <a:lstStyle/>
          <a:p>
            <a:pPr lvl="0" algn="l"/>
            <a:r>
              <a:rPr lang="en-US" dirty="0"/>
              <a:t/>
            </a:r>
            <a:br>
              <a:rPr lang="en-US" dirty="0"/>
            </a:br>
            <a:r>
              <a:rPr lang="ar-IQ" b="1" dirty="0"/>
              <a:t/>
            </a:r>
            <a:br>
              <a:rPr lang="ar-IQ" b="1" dirty="0"/>
            </a:br>
            <a:r>
              <a:rPr lang="en-US" b="1" dirty="0"/>
              <a:t>1-Describe the sequence of physiological and anatomical changes that occur in the male and female at puberty </a:t>
            </a:r>
            <a:br>
              <a:rPr lang="en-US" b="1" dirty="0"/>
            </a:br>
            <a:r>
              <a:rPr lang="ar-IQ" b="1" dirty="0"/>
              <a:t/>
            </a:r>
            <a:br>
              <a:rPr lang="ar-IQ" b="1" dirty="0"/>
            </a:br>
            <a:r>
              <a:rPr lang="en-US" b="1" dirty="0"/>
              <a:t>2-Describe the mechanism underlying such changes at puberty </a:t>
            </a:r>
            <a:br>
              <a:rPr lang="en-US" b="1" dirty="0"/>
            </a:br>
            <a:r>
              <a:rPr lang="ar-IQ" b="1" dirty="0"/>
              <a:t/>
            </a:r>
            <a:br>
              <a:rPr lang="ar-IQ" b="1" dirty="0"/>
            </a:br>
            <a:r>
              <a:rPr lang="en-US" b="1" dirty="0"/>
              <a:t>3-Describe the hormonal changes which lead to the features of the menopause </a:t>
            </a:r>
            <a:br>
              <a:rPr lang="en-US" b="1" dirty="0"/>
            </a:br>
            <a:r>
              <a:rPr lang="ar-IQ" b="1" dirty="0"/>
              <a:t/>
            </a:r>
            <a:br>
              <a:rPr lang="ar-IQ" b="1" dirty="0"/>
            </a:br>
            <a:r>
              <a:rPr lang="en-US" b="1" dirty="0"/>
              <a:t>4-List the advantages and disadvantages of hormone replacement therapy in the post- </a:t>
            </a:r>
            <a:r>
              <a:rPr lang="en-US" b="1"/>
              <a:t>menopausal woman</a:t>
            </a:r>
            <a:endParaRPr lang="ar-SA" b="1"/>
          </a:p>
          <a:p>
            <a:pPr lvl="0" algn="l"/>
            <a:r>
              <a:rPr lang="ar-SA" b="1">
                <a:latin typeface="Times" panose="02020603050405020304" pitchFamily="18" charset="0"/>
                <a:cs typeface="Times" panose="02020603050405020304" pitchFamily="18" charset="0"/>
              </a:rPr>
              <a:t>-Describe  common  menstrual problems and how in principle they may assessed and managed </a:t>
            </a:r>
            <a:endParaRPr lang="ar-IQ" b="1" dirty="0">
              <a:latin typeface="Times" panose="02020603050405020304" pitchFamily="18" charset="0"/>
              <a:cs typeface="Times" panose="02020603050405020304" pitchFamily="18" charset="0"/>
            </a:endParaRPr>
          </a:p>
        </p:txBody>
      </p:sp>
      <p:sp>
        <p:nvSpPr>
          <p:cNvPr id="3" name="Rectangle 2"/>
          <p:cNvSpPr/>
          <p:nvPr/>
        </p:nvSpPr>
        <p:spPr>
          <a:xfrm>
            <a:off x="0" y="0"/>
            <a:ext cx="9080937" cy="1569660"/>
          </a:xfrm>
          <a:prstGeom prst="rect">
            <a:avLst/>
          </a:prstGeom>
        </p:spPr>
        <p:txBody>
          <a:bodyPr wrap="square">
            <a:spAutoFit/>
          </a:bodyPr>
          <a:lstStyle/>
          <a:p>
            <a:pPr algn="ctr"/>
            <a:endParaRPr lang="en-US" sz="3200" b="1" u="sng" dirty="0">
              <a:solidFill>
                <a:srgbClr val="FF0000"/>
              </a:solidFill>
              <a:latin typeface="Times New Roman" panose="02020603050405020304" pitchFamily="18" charset="0"/>
              <a:cs typeface="Times New Roman" panose="02020603050405020304" pitchFamily="18" charset="0"/>
            </a:endParaRPr>
          </a:p>
          <a:p>
            <a:pPr algn="ctr"/>
            <a:endParaRPr lang="en-US" sz="3200" b="1" u="sng" dirty="0">
              <a:solidFill>
                <a:srgbClr val="FF0000"/>
              </a:solidFill>
              <a:latin typeface="Times New Roman" panose="02020603050405020304" pitchFamily="18" charset="0"/>
              <a:cs typeface="Times New Roman" panose="02020603050405020304" pitchFamily="18" charset="0"/>
            </a:endParaRPr>
          </a:p>
          <a:p>
            <a:pPr algn="ctr"/>
            <a:r>
              <a:rPr lang="en-US" sz="3200" b="1" u="sng" dirty="0">
                <a:solidFill>
                  <a:srgbClr val="FF0000"/>
                </a:solidFill>
                <a:latin typeface="Times New Roman" panose="02020603050405020304" pitchFamily="18" charset="0"/>
                <a:cs typeface="Times New Roman" panose="02020603050405020304" pitchFamily="18" charset="0"/>
              </a:rPr>
              <a:t>Learning Objectives (LO)</a:t>
            </a:r>
          </a:p>
        </p:txBody>
      </p:sp>
      <p:sp>
        <p:nvSpPr>
          <p:cNvPr id="12" name="Subtitle 4"/>
          <p:cNvSpPr txBox="1">
            <a:spLocks/>
          </p:cNvSpPr>
          <p:nvPr/>
        </p:nvSpPr>
        <p:spPr>
          <a:xfrm>
            <a:off x="5105400" y="0"/>
            <a:ext cx="3886200" cy="704275"/>
          </a:xfrm>
          <a:prstGeom prst="rect">
            <a:avLst/>
          </a:prstGeom>
          <a:solidFill>
            <a:schemeClr val="accent2"/>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solidFill>
                  <a:srgbClr val="002060"/>
                </a:solidFill>
                <a:latin typeface="Berlin Sans FB Demi" panose="020E0802020502020306" pitchFamily="34" charset="0"/>
              </a:rPr>
              <a:t>Ministry of higher Education                                     and Scientific Research</a:t>
            </a:r>
          </a:p>
        </p:txBody>
      </p:sp>
      <p:sp>
        <p:nvSpPr>
          <p:cNvPr id="13" name="Subtitle 4"/>
          <p:cNvSpPr txBox="1">
            <a:spLocks/>
          </p:cNvSpPr>
          <p:nvPr/>
        </p:nvSpPr>
        <p:spPr>
          <a:xfrm>
            <a:off x="38307" y="0"/>
            <a:ext cx="4086141" cy="769286"/>
          </a:xfrm>
          <a:prstGeom prst="rect">
            <a:avLst/>
          </a:prstGeom>
          <a:solidFill>
            <a:schemeClr val="accent2"/>
          </a:solidFill>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a:solidFill>
                  <a:srgbClr val="002060"/>
                </a:solidFill>
                <a:latin typeface="Berlin Sans FB Demi" panose="020E0802020502020306" pitchFamily="34" charset="0"/>
              </a:rPr>
              <a:t>Basrah</a:t>
            </a:r>
            <a:r>
              <a:rPr lang="en-US" sz="1400" dirty="0">
                <a:solidFill>
                  <a:srgbClr val="002060"/>
                </a:solidFill>
                <a:latin typeface="Berlin Sans FB Demi" panose="020E0802020502020306" pitchFamily="34" charset="0"/>
              </a:rPr>
              <a:t>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medical college</a:t>
            </a:r>
          </a:p>
        </p:txBody>
      </p:sp>
      <p:pic>
        <p:nvPicPr>
          <p:cNvPr id="14" name="Picture 13"/>
          <p:cNvPicPr>
            <a:picLocks noChangeAspect="1"/>
          </p:cNvPicPr>
          <p:nvPr/>
        </p:nvPicPr>
        <p:blipFill rotWithShape="1">
          <a:blip r:embed="rId2"/>
          <a:srcRect l="-881" t="12327" r="881" b="13098"/>
          <a:stretch/>
        </p:blipFill>
        <p:spPr>
          <a:xfrm>
            <a:off x="4124448" y="-120434"/>
            <a:ext cx="895103" cy="945139"/>
          </a:xfrm>
          <a:prstGeom prst="rect">
            <a:avLst/>
          </a:prstGeom>
        </p:spPr>
      </p:pic>
      <p:sp>
        <p:nvSpPr>
          <p:cNvPr id="10" name="Rectangle 9"/>
          <p:cNvSpPr/>
          <p:nvPr/>
        </p:nvSpPr>
        <p:spPr>
          <a:xfrm>
            <a:off x="-1" y="5947908"/>
            <a:ext cx="9144000" cy="910092"/>
          </a:xfrm>
          <a:prstGeom prst="rect">
            <a:avLst/>
          </a:prstGeom>
          <a:solidFill>
            <a:schemeClr val="accent2"/>
          </a:soli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prstClr val="black"/>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1474" y="5868807"/>
            <a:ext cx="962526" cy="1063255"/>
          </a:xfrm>
          <a:prstGeom prst="rect">
            <a:avLst/>
          </a:prstGeom>
        </p:spPr>
      </p:pic>
      <p:pic>
        <p:nvPicPr>
          <p:cNvPr id="15" name="Picture 14" descr="C:\Users\majid\Pictures\images2QFON8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86522"/>
            <a:ext cx="668591" cy="3714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947908"/>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589245"/>
      </p:ext>
    </p:extLst>
  </p:cSld>
  <p:clrMapOvr>
    <a:masterClrMapping/>
  </p:clrMapOvr>
  <mc:AlternateContent xmlns:mc="http://schemas.openxmlformats.org/markup-compatibility/2006" xmlns:p14="http://schemas.microsoft.com/office/powerpoint/2010/main">
    <mc:Choice Requires="p14">
      <p:transition spd="slow" p14:dur="2000" advTm="28939"/>
    </mc:Choice>
    <mc:Fallback xmlns="">
      <p:transition spd="slow" advTm="2893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a:xfrm>
            <a:off x="4060209" y="6272670"/>
            <a:ext cx="2133600" cy="365125"/>
          </a:xfrm>
        </p:spPr>
        <p:txBody>
          <a:bodyPr/>
          <a:lstStyle/>
          <a:p>
            <a:r>
              <a:rPr lang="en-US" sz="1800" b="1" dirty="0">
                <a:solidFill>
                  <a:srgbClr val="7030A0"/>
                </a:solidFill>
              </a:rPr>
              <a:t>21</a:t>
            </a:r>
            <a:endParaRPr lang="ar-SA" sz="1800" b="1" dirty="0">
              <a:solidFill>
                <a:srgbClr val="7030A0"/>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428" y="6093296"/>
            <a:ext cx="754509" cy="723874"/>
          </a:xfrm>
          <a:prstGeom prst="rect">
            <a:avLst/>
          </a:prstGeom>
        </p:spPr>
      </p:pic>
      <p:sp>
        <p:nvSpPr>
          <p:cNvPr id="8" name="Rectangle 7"/>
          <p:cNvSpPr/>
          <p:nvPr/>
        </p:nvSpPr>
        <p:spPr>
          <a:xfrm>
            <a:off x="527952" y="207368"/>
            <a:ext cx="8274853" cy="5755422"/>
          </a:xfrm>
          <a:prstGeom prst="rect">
            <a:avLst/>
          </a:prstGeom>
        </p:spPr>
        <p:txBody>
          <a:bodyPr wrap="square">
            <a:spAutoFit/>
          </a:bodyPr>
          <a:lstStyle/>
          <a:p>
            <a:r>
              <a:rPr lang="en-GB" sz="2400" b="1" u="sng" dirty="0">
                <a:solidFill>
                  <a:srgbClr val="0070C0"/>
                </a:solidFill>
              </a:rPr>
              <a:t> </a:t>
            </a:r>
            <a:br>
              <a:rPr lang="en-GB" sz="2400" b="1" u="sng" dirty="0">
                <a:solidFill>
                  <a:srgbClr val="0070C0"/>
                </a:solidFill>
              </a:rPr>
            </a:br>
            <a:r>
              <a:rPr lang="en-GB" sz="2400" b="1" u="sng" dirty="0">
                <a:solidFill>
                  <a:srgbClr val="0070C0"/>
                </a:solidFill>
              </a:rPr>
              <a:t>(II ) Oestrogen Sensitive Tissues</a:t>
            </a:r>
            <a:r>
              <a:rPr lang="en-US" sz="2400" dirty="0"/>
              <a:t/>
            </a:r>
            <a:br>
              <a:rPr lang="en-US" sz="2400" dirty="0"/>
            </a:br>
            <a:r>
              <a:rPr lang="en-GB" sz="3200" b="1" dirty="0">
                <a:solidFill>
                  <a:srgbClr val="FF0000"/>
                </a:solidFill>
              </a:rPr>
              <a:t>Uterus</a:t>
            </a:r>
            <a:r>
              <a:rPr lang="en-US" sz="3200" dirty="0"/>
              <a:t/>
            </a:r>
            <a:br>
              <a:rPr lang="en-US" sz="3200" dirty="0"/>
            </a:br>
            <a:r>
              <a:rPr lang="en-US" sz="3200" dirty="0"/>
              <a:t>           </a:t>
            </a:r>
            <a:r>
              <a:rPr lang="en-GB" sz="3200" b="1" dirty="0"/>
              <a:t>Regression of endometrium</a:t>
            </a:r>
            <a:r>
              <a:rPr lang="en-US" sz="3200" b="1" dirty="0"/>
              <a:t/>
            </a:r>
            <a:br>
              <a:rPr lang="en-US" sz="3200" b="1" dirty="0"/>
            </a:br>
            <a:r>
              <a:rPr lang="en-US" sz="3200" b="1" dirty="0"/>
              <a:t>           </a:t>
            </a:r>
            <a:r>
              <a:rPr lang="en-GB" sz="3200" b="1" dirty="0"/>
              <a:t>Shrinkage of myometrium</a:t>
            </a:r>
            <a:r>
              <a:rPr lang="en-US" sz="3200" b="1" dirty="0"/>
              <a:t/>
            </a:r>
            <a:br>
              <a:rPr lang="en-US" sz="3200" b="1" dirty="0"/>
            </a:br>
            <a:r>
              <a:rPr lang="en-US" sz="3200" b="1" dirty="0"/>
              <a:t>           </a:t>
            </a:r>
            <a:r>
              <a:rPr lang="en-GB" sz="3200" b="1" dirty="0"/>
              <a:t>Shrinks away into a very small organ</a:t>
            </a:r>
            <a:r>
              <a:rPr lang="en-US" sz="3200" dirty="0"/>
              <a:t/>
            </a:r>
            <a:br>
              <a:rPr lang="en-US" sz="3200" dirty="0"/>
            </a:br>
            <a:r>
              <a:rPr lang="en-GB" sz="3200" b="1" dirty="0">
                <a:solidFill>
                  <a:srgbClr val="FF0000"/>
                </a:solidFill>
              </a:rPr>
              <a:t>cervix</a:t>
            </a:r>
            <a:r>
              <a:rPr lang="en-GB" sz="3200" b="1" dirty="0"/>
              <a:t>    thinning of cervix</a:t>
            </a:r>
            <a:r>
              <a:rPr lang="en-US" sz="3200" b="1" dirty="0"/>
              <a:t/>
            </a:r>
            <a:br>
              <a:rPr lang="en-US" sz="3200" b="1" dirty="0"/>
            </a:br>
            <a:r>
              <a:rPr lang="en-GB" sz="3200" b="1" dirty="0">
                <a:solidFill>
                  <a:srgbClr val="FF0000"/>
                </a:solidFill>
              </a:rPr>
              <a:t>Vagina   </a:t>
            </a:r>
            <a:r>
              <a:rPr lang="en-GB" sz="3200" b="1" dirty="0"/>
              <a:t> </a:t>
            </a:r>
            <a:r>
              <a:rPr lang="en-GB" sz="3200" b="1" dirty="0" err="1"/>
              <a:t>rugae</a:t>
            </a:r>
            <a:r>
              <a:rPr lang="en-GB" sz="3200" b="1" dirty="0"/>
              <a:t> lost</a:t>
            </a:r>
            <a:r>
              <a:rPr lang="en-US" sz="3200" dirty="0"/>
              <a:t/>
            </a:r>
            <a:br>
              <a:rPr lang="en-US" sz="3200" dirty="0"/>
            </a:br>
            <a:r>
              <a:rPr lang="en-US" sz="3200" b="1" dirty="0"/>
              <a:t>                </a:t>
            </a:r>
            <a:r>
              <a:rPr lang="en-GB" sz="3200" b="1" dirty="0"/>
              <a:t>Thinner, less distensible</a:t>
            </a:r>
            <a:r>
              <a:rPr lang="en-US" sz="3200" dirty="0"/>
              <a:t/>
            </a:r>
            <a:br>
              <a:rPr lang="en-US" sz="3200" dirty="0"/>
            </a:br>
            <a:r>
              <a:rPr lang="en-US" sz="3200" b="1" dirty="0">
                <a:solidFill>
                  <a:srgbClr val="FF0000"/>
                </a:solidFill>
              </a:rPr>
              <a:t> Breast </a:t>
            </a:r>
            <a:r>
              <a:rPr lang="en-GB" sz="3200" b="1" dirty="0"/>
              <a:t>Involution of some breast tissue</a:t>
            </a:r>
            <a:r>
              <a:rPr lang="en-US" sz="3200" b="1" dirty="0"/>
              <a:t/>
            </a:r>
            <a:br>
              <a:rPr lang="en-US" sz="3200" b="1" dirty="0"/>
            </a:br>
            <a:r>
              <a:rPr lang="en-US" sz="3200" b="1" dirty="0"/>
              <a:t>                </a:t>
            </a:r>
            <a:r>
              <a:rPr lang="en-GB" sz="3200" b="1" dirty="0"/>
              <a:t>Changes in skin</a:t>
            </a:r>
            <a:r>
              <a:rPr lang="en-US" sz="3200" b="1" dirty="0"/>
              <a:t/>
            </a:r>
            <a:br>
              <a:rPr lang="en-US" sz="3200" b="1" dirty="0"/>
            </a:br>
            <a:r>
              <a:rPr lang="en-US" sz="3200" b="1" dirty="0">
                <a:solidFill>
                  <a:srgbClr val="FF0000"/>
                </a:solidFill>
              </a:rPr>
              <a:t>Bladder</a:t>
            </a:r>
            <a:r>
              <a:rPr lang="en-US" sz="3200" b="1" dirty="0"/>
              <a:t> </a:t>
            </a:r>
            <a:r>
              <a:rPr lang="en-GB" sz="3200" b="1" dirty="0"/>
              <a:t>Reduction in bladder tone</a:t>
            </a:r>
            <a:endParaRPr lang="en-US" sz="3200" dirty="0"/>
          </a:p>
        </p:txBody>
      </p:sp>
      <p:pic>
        <p:nvPicPr>
          <p:cNvPr id="6" name="Picture 5"/>
          <p:cNvPicPr>
            <a:picLocks noChangeAspect="1"/>
          </p:cNvPicPr>
          <p:nvPr/>
        </p:nvPicPr>
        <p:blipFill>
          <a:blip r:embed="rId4"/>
          <a:stretch>
            <a:fillRect/>
          </a:stretch>
        </p:blipFill>
        <p:spPr>
          <a:xfrm>
            <a:off x="26854" y="5931506"/>
            <a:ext cx="688908" cy="562578"/>
          </a:xfrm>
          <a:prstGeom prst="rect">
            <a:avLst/>
          </a:prstGeom>
        </p:spPr>
      </p:pic>
      <p:pic>
        <p:nvPicPr>
          <p:cNvPr id="7" name="Picture 6" descr="C:\Users\majid\Pictures\images2QFON8I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54" y="6474042"/>
            <a:ext cx="691053" cy="3839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546" y="76862"/>
            <a:ext cx="1301959" cy="523220"/>
          </a:xfrm>
          <a:prstGeom prst="rect">
            <a:avLst/>
          </a:prstGeom>
        </p:spPr>
        <p:txBody>
          <a:bodyPr wrap="none">
            <a:spAutoFit/>
          </a:bodyPr>
          <a:lstStyle/>
          <a:p>
            <a:r>
              <a:rPr lang="en-US" sz="2800" b="1" dirty="0">
                <a:solidFill>
                  <a:srgbClr val="FF0000"/>
                </a:solidFill>
                <a:latin typeface="Times" panose="02020603050405020304" pitchFamily="18" charset="0"/>
                <a:ea typeface="Times New Roman" panose="02020603050405020304" pitchFamily="18" charset="0"/>
                <a:cs typeface="Times" panose="02020603050405020304" pitchFamily="18" charset="0"/>
              </a:rPr>
              <a:t>(LO 3)</a:t>
            </a:r>
            <a:r>
              <a:rPr lang="en-US" sz="2800" dirty="0">
                <a:solidFill>
                  <a:prstClr val="black"/>
                </a:solidFill>
                <a:uFill>
                  <a:solidFill>
                    <a:srgbClr val="000000"/>
                  </a:solidFill>
                </a:uFill>
                <a:latin typeface="Times" panose="02020603050405020304" pitchFamily="18" charset="0"/>
                <a:ea typeface="Times New Roman" panose="02020603050405020304" pitchFamily="18" charset="0"/>
                <a:cs typeface="Times" panose="02020603050405020304" pitchFamily="18" charset="0"/>
              </a:rPr>
              <a:t> </a:t>
            </a:r>
            <a:endParaRPr lang="en-US" sz="2800" dirty="0"/>
          </a:p>
        </p:txBody>
      </p:sp>
    </p:spTree>
    <p:custDataLst>
      <p:tags r:id="rId1"/>
    </p:custDataLst>
    <p:extLst>
      <p:ext uri="{BB962C8B-B14F-4D97-AF65-F5344CB8AC3E}">
        <p14:creationId xmlns:p14="http://schemas.microsoft.com/office/powerpoint/2010/main" val="4210277109"/>
      </p:ext>
    </p:extLst>
  </p:cSld>
  <p:clrMapOvr>
    <a:masterClrMapping/>
  </p:clrMapOvr>
  <mc:AlternateContent xmlns:mc="http://schemas.openxmlformats.org/markup-compatibility/2006" xmlns:p14="http://schemas.microsoft.com/office/powerpoint/2010/main">
    <mc:Choice Requires="p14">
      <p:transition spd="slow" p14:dur="2000" advTm="36134"/>
    </mc:Choice>
    <mc:Fallback xmlns="">
      <p:transition spd="slow" advTm="3613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2"/>
          </p:nvPr>
        </p:nvSpPr>
        <p:spPr>
          <a:xfrm>
            <a:off x="4135810" y="6272670"/>
            <a:ext cx="2133600" cy="365125"/>
          </a:xfrm>
        </p:spPr>
        <p:txBody>
          <a:bodyPr/>
          <a:lstStyle/>
          <a:p>
            <a:r>
              <a:rPr lang="en-US" sz="2000" b="1" dirty="0">
                <a:solidFill>
                  <a:srgbClr val="7030A0"/>
                </a:solidFill>
              </a:rPr>
              <a:t>22</a:t>
            </a:r>
            <a:endParaRPr lang="ar-SA" sz="2000" b="1" dirty="0">
              <a:solidFill>
                <a:srgbClr val="7030A0"/>
              </a:solidFill>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6428" y="6093296"/>
            <a:ext cx="754509" cy="723874"/>
          </a:xfrm>
          <a:prstGeom prst="rect">
            <a:avLst/>
          </a:prstGeom>
        </p:spPr>
      </p:pic>
      <p:sp>
        <p:nvSpPr>
          <p:cNvPr id="6" name="Rectangle 5"/>
          <p:cNvSpPr/>
          <p:nvPr/>
        </p:nvSpPr>
        <p:spPr>
          <a:xfrm>
            <a:off x="218365" y="851482"/>
            <a:ext cx="8720920" cy="3847207"/>
          </a:xfrm>
          <a:prstGeom prst="rect">
            <a:avLst/>
          </a:prstGeom>
        </p:spPr>
        <p:txBody>
          <a:bodyPr wrap="square">
            <a:spAutoFit/>
          </a:bodyPr>
          <a:lstStyle/>
          <a:p>
            <a:r>
              <a:rPr lang="en-GB" sz="2400" b="1" u="sng" dirty="0">
                <a:solidFill>
                  <a:srgbClr val="0070C0"/>
                </a:solidFill>
              </a:rPr>
              <a:t>( III )Bone</a:t>
            </a:r>
            <a:r>
              <a:rPr lang="en-GB" sz="2400" b="1" dirty="0"/>
              <a:t/>
            </a:r>
            <a:br>
              <a:rPr lang="en-GB" sz="2400" b="1" dirty="0"/>
            </a:br>
            <a:r>
              <a:rPr lang="en-US" sz="2400" dirty="0"/>
              <a:t/>
            </a:r>
            <a:br>
              <a:rPr lang="en-US" sz="2400" dirty="0"/>
            </a:br>
            <a:r>
              <a:rPr lang="en-GB" sz="2800" dirty="0"/>
              <a:t>Bone mass reduces by </a:t>
            </a:r>
            <a:r>
              <a:rPr lang="en-GB" sz="2800" b="1" dirty="0"/>
              <a:t>2.5% per year for several</a:t>
            </a:r>
            <a:br>
              <a:rPr lang="en-GB" sz="2800" b="1" dirty="0"/>
            </a:br>
            <a:r>
              <a:rPr lang="en-GB" sz="2800" b="1" dirty="0"/>
              <a:t>    years</a:t>
            </a:r>
            <a:r>
              <a:rPr lang="en-US" sz="2800" dirty="0"/>
              <a:t/>
            </a:r>
            <a:br>
              <a:rPr lang="en-US" sz="2800" dirty="0"/>
            </a:br>
            <a:r>
              <a:rPr lang="en-GB" sz="2800" dirty="0"/>
              <a:t>Increased </a:t>
            </a:r>
            <a:r>
              <a:rPr lang="en-GB" sz="2800" dirty="0" err="1"/>
              <a:t>resorption</a:t>
            </a:r>
            <a:r>
              <a:rPr lang="en-GB" sz="2800" dirty="0"/>
              <a:t> relative to </a:t>
            </a:r>
            <a:r>
              <a:rPr lang="en-GB" sz="2800" dirty="0" smtClean="0"/>
              <a:t>production leading to </a:t>
            </a:r>
            <a:r>
              <a:rPr lang="en-US" sz="2800" dirty="0"/>
              <a:t/>
            </a:r>
            <a:br>
              <a:rPr lang="en-US" sz="2800" dirty="0"/>
            </a:br>
            <a:r>
              <a:rPr lang="en-GB" sz="2800" dirty="0"/>
              <a:t>Osteoporosis</a:t>
            </a:r>
            <a:r>
              <a:rPr lang="en-US" sz="2800" dirty="0"/>
              <a:t/>
            </a:r>
            <a:br>
              <a:rPr lang="en-US" sz="2800" dirty="0"/>
            </a:br>
            <a:r>
              <a:rPr lang="en-US" sz="2800" dirty="0"/>
              <a:t>              </a:t>
            </a:r>
            <a:r>
              <a:rPr lang="en-US" sz="2800" dirty="0">
                <a:solidFill>
                  <a:srgbClr val="0070C0"/>
                </a:solidFill>
              </a:rPr>
              <a:t>*</a:t>
            </a:r>
            <a:r>
              <a:rPr lang="en-US" sz="2800" dirty="0"/>
              <a:t> </a:t>
            </a:r>
            <a:r>
              <a:rPr lang="en-GB" sz="2800" dirty="0"/>
              <a:t>Much greater in some than others</a:t>
            </a:r>
            <a:r>
              <a:rPr lang="en-US" sz="2800" dirty="0"/>
              <a:t/>
            </a:r>
            <a:br>
              <a:rPr lang="en-US" sz="2800" dirty="0"/>
            </a:br>
            <a:r>
              <a:rPr lang="en-US" sz="2800" dirty="0"/>
              <a:t>              </a:t>
            </a:r>
            <a:r>
              <a:rPr lang="en-US" sz="2800" dirty="0">
                <a:solidFill>
                  <a:srgbClr val="0070C0"/>
                </a:solidFill>
              </a:rPr>
              <a:t>*</a:t>
            </a:r>
            <a:r>
              <a:rPr lang="en-US" sz="2800" dirty="0"/>
              <a:t> </a:t>
            </a:r>
            <a:r>
              <a:rPr lang="en-GB" sz="2800" dirty="0"/>
              <a:t>Major reason for fractures in later life</a:t>
            </a:r>
            <a:r>
              <a:rPr lang="en-US" sz="2800" dirty="0"/>
              <a:t/>
            </a:r>
            <a:br>
              <a:rPr lang="en-US" sz="2800" dirty="0"/>
            </a:br>
            <a:r>
              <a:rPr lang="en-US" sz="2800" dirty="0"/>
              <a:t>              </a:t>
            </a:r>
            <a:r>
              <a:rPr lang="en-US" sz="2800" dirty="0">
                <a:solidFill>
                  <a:srgbClr val="0070C0"/>
                </a:solidFill>
              </a:rPr>
              <a:t>*</a:t>
            </a:r>
            <a:r>
              <a:rPr lang="en-US" sz="2800" dirty="0"/>
              <a:t> </a:t>
            </a:r>
            <a:r>
              <a:rPr lang="en-GB" sz="2800" dirty="0"/>
              <a:t>Can be limited by </a:t>
            </a:r>
            <a:r>
              <a:rPr lang="en-GB" sz="2800" b="1" dirty="0"/>
              <a:t>Oestrogen </a:t>
            </a:r>
            <a:r>
              <a:rPr lang="en-GB" sz="2800" dirty="0"/>
              <a:t>therapy</a:t>
            </a:r>
            <a:endParaRPr lang="en-US" sz="2800" dirty="0"/>
          </a:p>
        </p:txBody>
      </p:sp>
      <p:pic>
        <p:nvPicPr>
          <p:cNvPr id="8" name="Picture 7"/>
          <p:cNvPicPr>
            <a:picLocks noChangeAspect="1"/>
          </p:cNvPicPr>
          <p:nvPr/>
        </p:nvPicPr>
        <p:blipFill>
          <a:blip r:embed="rId3"/>
          <a:stretch>
            <a:fillRect/>
          </a:stretch>
        </p:blipFill>
        <p:spPr>
          <a:xfrm>
            <a:off x="26854" y="5931506"/>
            <a:ext cx="688908" cy="562578"/>
          </a:xfrm>
          <a:prstGeom prst="rect">
            <a:avLst/>
          </a:prstGeom>
        </p:spPr>
      </p:pic>
      <p:pic>
        <p:nvPicPr>
          <p:cNvPr id="9" name="Picture 8" descr="C:\Users\majid\Pictures\images2QFON8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54" y="6474042"/>
            <a:ext cx="691053" cy="3839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8365" y="302900"/>
            <a:ext cx="3276492" cy="523220"/>
          </a:xfrm>
          <a:prstGeom prst="rect">
            <a:avLst/>
          </a:prstGeom>
        </p:spPr>
        <p:txBody>
          <a:bodyPr wrap="square">
            <a:spAutoFit/>
          </a:bodyPr>
          <a:lstStyle/>
          <a:p>
            <a:r>
              <a:rPr lang="en-US" sz="2800" b="1" dirty="0">
                <a:solidFill>
                  <a:srgbClr val="FF0000"/>
                </a:solidFill>
                <a:latin typeface="Times" panose="02020603050405020304" pitchFamily="18" charset="0"/>
                <a:ea typeface="Times New Roman" panose="02020603050405020304" pitchFamily="18" charset="0"/>
                <a:cs typeface="Times" panose="02020603050405020304" pitchFamily="18" charset="0"/>
              </a:rPr>
              <a:t>(LO 3)</a:t>
            </a:r>
            <a:r>
              <a:rPr lang="en-US" sz="2800" dirty="0">
                <a:solidFill>
                  <a:prstClr val="black"/>
                </a:solidFill>
                <a:uFill>
                  <a:solidFill>
                    <a:srgbClr val="000000"/>
                  </a:solidFill>
                </a:uFill>
                <a:latin typeface="Times" panose="02020603050405020304" pitchFamily="18" charset="0"/>
                <a:ea typeface="Times New Roman" panose="02020603050405020304" pitchFamily="18" charset="0"/>
                <a:cs typeface="Times" panose="02020603050405020304" pitchFamily="18" charset="0"/>
              </a:rPr>
              <a:t> </a:t>
            </a:r>
            <a:endParaRPr lang="en-US" sz="2800" dirty="0"/>
          </a:p>
        </p:txBody>
      </p:sp>
    </p:spTree>
    <p:extLst>
      <p:ext uri="{BB962C8B-B14F-4D97-AF65-F5344CB8AC3E}">
        <p14:creationId xmlns:p14="http://schemas.microsoft.com/office/powerpoint/2010/main" val="311082383"/>
      </p:ext>
    </p:extLst>
  </p:cSld>
  <p:clrMapOvr>
    <a:masterClrMapping/>
  </p:clrMapOvr>
  <mc:AlternateContent xmlns:mc="http://schemas.openxmlformats.org/markup-compatibility/2006" xmlns:p14="http://schemas.microsoft.com/office/powerpoint/2010/main">
    <mc:Choice Requires="p14">
      <p:transition spd="slow" p14:dur="2000" advTm="28083"/>
    </mc:Choice>
    <mc:Fallback xmlns="">
      <p:transition spd="slow" advTm="2808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solidFill>
                  <a:srgbClr val="FF0000"/>
                </a:solidFill>
              </a:rPr>
              <a:t>Hormone Replacement Therapy</a:t>
            </a:r>
            <a:br>
              <a:rPr lang="en-US" sz="3200" dirty="0">
                <a:solidFill>
                  <a:srgbClr val="FF0000"/>
                </a:solidFill>
              </a:rPr>
            </a:br>
            <a:r>
              <a:rPr lang="en-US" sz="3200" dirty="0">
                <a:solidFill>
                  <a:srgbClr val="FF0000"/>
                </a:solidFill>
              </a:rPr>
              <a:t>HRT     </a:t>
            </a:r>
            <a:endParaRPr lang="ar-IQ" sz="3200" dirty="0">
              <a:solidFill>
                <a:srgbClr val="FF0000"/>
              </a:solidFill>
            </a:endParaRPr>
          </a:p>
        </p:txBody>
      </p:sp>
      <p:sp>
        <p:nvSpPr>
          <p:cNvPr id="4" name="عنصر نائب لرقم الشريحة 3"/>
          <p:cNvSpPr>
            <a:spLocks noGrp="1"/>
          </p:cNvSpPr>
          <p:nvPr>
            <p:ph type="sldNum" sz="quarter" idx="12"/>
          </p:nvPr>
        </p:nvSpPr>
        <p:spPr>
          <a:xfrm>
            <a:off x="4073856" y="6272670"/>
            <a:ext cx="2133600" cy="365125"/>
          </a:xfrm>
        </p:spPr>
        <p:txBody>
          <a:bodyPr/>
          <a:lstStyle/>
          <a:p>
            <a:fld id="{0B34F065-1154-456A-91E3-76DE8E75E17B}" type="slidenum">
              <a:rPr lang="ar-SA" sz="1800" b="1" smtClean="0">
                <a:solidFill>
                  <a:srgbClr val="7030A0"/>
                </a:solidFill>
              </a:rPr>
              <a:pPr/>
              <a:t>22</a:t>
            </a:fld>
            <a:endParaRPr lang="ar-SA" sz="1800" b="1" dirty="0">
              <a:solidFill>
                <a:srgbClr val="7030A0"/>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428" y="6093296"/>
            <a:ext cx="754509" cy="723874"/>
          </a:xfrm>
          <a:prstGeom prst="rect">
            <a:avLst/>
          </a:prstGeom>
        </p:spPr>
      </p:pic>
      <p:sp>
        <p:nvSpPr>
          <p:cNvPr id="6" name="مستطيل 5"/>
          <p:cNvSpPr/>
          <p:nvPr/>
        </p:nvSpPr>
        <p:spPr>
          <a:xfrm>
            <a:off x="111185" y="116632"/>
            <a:ext cx="1809471" cy="583750"/>
          </a:xfrm>
          <a:prstGeom prst="rect">
            <a:avLst/>
          </a:prstGeom>
        </p:spPr>
        <p:txBody>
          <a:bodyPr wrap="none">
            <a:spAutoFit/>
          </a:bodyPr>
          <a:lstStyle/>
          <a:p>
            <a:pPr marL="173355" marR="273685" algn="r" defTabSz="914400" rtl="1">
              <a:lnSpc>
                <a:spcPct val="107000"/>
              </a:lnSpc>
              <a:spcAft>
                <a:spcPts val="805"/>
              </a:spcAft>
            </a:pPr>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(LO 4)</a:t>
            </a:r>
            <a:endParaRPr lang="en-US" sz="3200" dirty="0">
              <a:solidFill>
                <a:prstClr val="black"/>
              </a:solidFill>
              <a:uFill>
                <a:solidFill>
                  <a:srgbClr val="000000"/>
                </a:solidFill>
              </a:uFill>
              <a:latin typeface="Times" panose="02020603050405020304" pitchFamily="18" charset="0"/>
              <a:ea typeface="Times New Roman" panose="02020603050405020304" pitchFamily="18" charset="0"/>
              <a:cs typeface="Times" panose="02020603050405020304" pitchFamily="18" charset="0"/>
            </a:endParaRPr>
          </a:p>
        </p:txBody>
      </p:sp>
      <p:sp>
        <p:nvSpPr>
          <p:cNvPr id="8" name="Rectangle 7"/>
          <p:cNvSpPr/>
          <p:nvPr/>
        </p:nvSpPr>
        <p:spPr>
          <a:xfrm>
            <a:off x="457200" y="1705654"/>
            <a:ext cx="7628596" cy="3662541"/>
          </a:xfrm>
          <a:prstGeom prst="rect">
            <a:avLst/>
          </a:prstGeom>
        </p:spPr>
        <p:txBody>
          <a:bodyPr wrap="square">
            <a:spAutoFit/>
          </a:bodyPr>
          <a:lstStyle/>
          <a:p>
            <a:r>
              <a:rPr lang="en-GB" sz="3200" b="1" dirty="0" err="1">
                <a:solidFill>
                  <a:srgbClr val="FF0000"/>
                </a:solidFill>
              </a:rPr>
              <a:t>Advantiges</a:t>
            </a:r>
            <a:endParaRPr lang="en-GB" sz="3200" b="1" dirty="0">
              <a:solidFill>
                <a:srgbClr val="FF0000"/>
              </a:solidFill>
            </a:endParaRPr>
          </a:p>
          <a:p>
            <a:endParaRPr lang="en-GB" sz="2000" b="1" dirty="0"/>
          </a:p>
          <a:p>
            <a:r>
              <a:rPr lang="en-GB" sz="2000" b="1" dirty="0"/>
              <a:t>_Relieves symptoms of the menopause</a:t>
            </a:r>
            <a:br>
              <a:rPr lang="en-GB" sz="2000" b="1" dirty="0"/>
            </a:br>
            <a:r>
              <a:rPr lang="en-US" sz="2000" dirty="0"/>
              <a:t/>
            </a:r>
            <a:br>
              <a:rPr lang="en-US" sz="2000" dirty="0"/>
            </a:br>
            <a:r>
              <a:rPr lang="en-US" sz="2000" dirty="0"/>
              <a:t>_</a:t>
            </a:r>
            <a:r>
              <a:rPr lang="en-GB" sz="2000" b="1" dirty="0"/>
              <a:t>Easy administration Orally or topically by patch or gel</a:t>
            </a:r>
            <a:r>
              <a:rPr lang="en-GB" sz="2000" dirty="0"/>
              <a:t/>
            </a:r>
            <a:br>
              <a:rPr lang="en-GB" sz="2000" dirty="0"/>
            </a:br>
            <a:r>
              <a:rPr lang="en-US" sz="2000" dirty="0"/>
              <a:t/>
            </a:r>
            <a:br>
              <a:rPr lang="en-US" sz="2000" dirty="0"/>
            </a:br>
            <a:r>
              <a:rPr lang="en-US" sz="2000" dirty="0"/>
              <a:t>_</a:t>
            </a:r>
            <a:r>
              <a:rPr lang="en-GB" sz="2000" b="1" dirty="0"/>
              <a:t>Can limit osteoporosis, but no longer recommended</a:t>
            </a:r>
            <a:br>
              <a:rPr lang="en-GB" sz="2000" b="1" dirty="0"/>
            </a:br>
            <a:r>
              <a:rPr lang="en-GB" sz="2000" b="1" dirty="0"/>
              <a:t>    for first line protection (</a:t>
            </a:r>
            <a:r>
              <a:rPr lang="en-GB" sz="2000" b="1" dirty="0" err="1"/>
              <a:t>Biphosphonates</a:t>
            </a:r>
            <a:r>
              <a:rPr lang="en-GB" sz="2000" b="1" dirty="0"/>
              <a:t> now recommended)</a:t>
            </a:r>
            <a:br>
              <a:rPr lang="en-GB" sz="2000" b="1" dirty="0"/>
            </a:br>
            <a:r>
              <a:rPr lang="en-US" sz="2000" b="1" dirty="0"/>
              <a:t/>
            </a:r>
            <a:br>
              <a:rPr lang="en-US" sz="2000" b="1" dirty="0"/>
            </a:br>
            <a:r>
              <a:rPr lang="en-US" sz="2000" b="1" dirty="0"/>
              <a:t>_</a:t>
            </a:r>
            <a:r>
              <a:rPr lang="en-GB" sz="2000" b="1" dirty="0"/>
              <a:t>Not advised for </a:t>
            </a:r>
            <a:r>
              <a:rPr lang="en-GB" sz="2000" b="1" dirty="0" smtClean="0"/>
              <a:t>cardio-protection .</a:t>
            </a:r>
            <a:r>
              <a:rPr lang="en-US" sz="2000" b="1" dirty="0"/>
              <a:t/>
            </a:r>
            <a:br>
              <a:rPr lang="en-US" sz="2000" b="1" dirty="0"/>
            </a:br>
            <a:endParaRPr lang="en-US" sz="2000" b="1" dirty="0"/>
          </a:p>
        </p:txBody>
      </p:sp>
      <p:pic>
        <p:nvPicPr>
          <p:cNvPr id="9" name="Picture 8"/>
          <p:cNvPicPr>
            <a:picLocks noChangeAspect="1"/>
          </p:cNvPicPr>
          <p:nvPr/>
        </p:nvPicPr>
        <p:blipFill>
          <a:blip r:embed="rId4"/>
          <a:stretch>
            <a:fillRect/>
          </a:stretch>
        </p:blipFill>
        <p:spPr>
          <a:xfrm>
            <a:off x="26854" y="5931506"/>
            <a:ext cx="688908" cy="562578"/>
          </a:xfrm>
          <a:prstGeom prst="rect">
            <a:avLst/>
          </a:prstGeom>
        </p:spPr>
      </p:pic>
      <p:pic>
        <p:nvPicPr>
          <p:cNvPr id="10" name="Picture 9" descr="C:\Users\majid\Pictures\images2QFON8I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54" y="6474042"/>
            <a:ext cx="691053" cy="38395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90209"/>
      </p:ext>
    </p:extLst>
  </p:cSld>
  <p:clrMapOvr>
    <a:masterClrMapping/>
  </p:clrMapOvr>
  <mc:AlternateContent xmlns:mc="http://schemas.openxmlformats.org/markup-compatibility/2006" xmlns:p14="http://schemas.microsoft.com/office/powerpoint/2010/main">
    <mc:Choice Requires="p14">
      <p:transition spd="slow" p14:dur="2000" advTm="33976"/>
    </mc:Choice>
    <mc:Fallback xmlns="">
      <p:transition spd="slow" advTm="3397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368" y="641444"/>
            <a:ext cx="4268337" cy="966432"/>
          </a:xfrm>
        </p:spPr>
        <p:txBody>
          <a:bodyPr>
            <a:normAutofit/>
          </a:bodyPr>
          <a:lstStyle/>
          <a:p>
            <a:r>
              <a:rPr lang="en-US" sz="3600" dirty="0">
                <a:solidFill>
                  <a:srgbClr val="FF0000"/>
                </a:solidFill>
              </a:rPr>
              <a:t>Disadvantages</a:t>
            </a:r>
          </a:p>
        </p:txBody>
      </p:sp>
      <p:sp>
        <p:nvSpPr>
          <p:cNvPr id="3" name="Subtitle 2"/>
          <p:cNvSpPr>
            <a:spLocks noGrp="1"/>
          </p:cNvSpPr>
          <p:nvPr>
            <p:ph type="subTitle" idx="1"/>
          </p:nvPr>
        </p:nvSpPr>
        <p:spPr>
          <a:xfrm>
            <a:off x="457200" y="1729852"/>
            <a:ext cx="6625988" cy="3510887"/>
          </a:xfrm>
        </p:spPr>
        <p:txBody>
          <a:bodyPr/>
          <a:lstStyle/>
          <a:p>
            <a:pPr algn="l"/>
            <a:r>
              <a:rPr lang="en-US" b="1" dirty="0">
                <a:solidFill>
                  <a:schemeClr val="tx1"/>
                </a:solidFill>
              </a:rPr>
              <a:t>HRT increases risk of malignancy due </a:t>
            </a:r>
            <a:r>
              <a:rPr lang="en-US" b="1" dirty="0" smtClean="0">
                <a:solidFill>
                  <a:schemeClr val="tx1"/>
                </a:solidFill>
              </a:rPr>
              <a:t>to the </a:t>
            </a:r>
            <a:r>
              <a:rPr lang="en-US" b="1" dirty="0">
                <a:solidFill>
                  <a:schemeClr val="tx1"/>
                </a:solidFill>
              </a:rPr>
              <a:t>effect of estrogen specially endometrial and breast malignancies</a:t>
            </a:r>
          </a:p>
          <a:p>
            <a:pPr algn="l"/>
            <a:endParaRPr lang="en-US" b="1" dirty="0">
              <a:solidFill>
                <a:schemeClr val="tx1"/>
              </a:solidFill>
            </a:endParaRPr>
          </a:p>
          <a:p>
            <a:pPr algn="l"/>
            <a:r>
              <a:rPr lang="en-US" b="1" dirty="0">
                <a:solidFill>
                  <a:schemeClr val="tx1"/>
                </a:solidFill>
              </a:rPr>
              <a:t>It has some risk of DVT</a:t>
            </a:r>
          </a:p>
        </p:txBody>
      </p:sp>
      <p:sp>
        <p:nvSpPr>
          <p:cNvPr id="4" name="Slide Number Placeholder 3"/>
          <p:cNvSpPr>
            <a:spLocks noGrp="1"/>
          </p:cNvSpPr>
          <p:nvPr>
            <p:ph type="sldNum" sz="quarter" idx="12"/>
          </p:nvPr>
        </p:nvSpPr>
        <p:spPr>
          <a:xfrm>
            <a:off x="3657600" y="6137985"/>
            <a:ext cx="2133600" cy="365125"/>
          </a:xfrm>
        </p:spPr>
        <p:txBody>
          <a:bodyPr/>
          <a:lstStyle/>
          <a:p>
            <a:fld id="{0B34F065-1154-456A-91E3-76DE8E75E17B}" type="slidenum">
              <a:rPr lang="ar-SA" sz="2000" b="1" smtClean="0">
                <a:solidFill>
                  <a:srgbClr val="7030A0"/>
                </a:solidFill>
              </a:rPr>
              <a:pPr/>
              <a:t>23</a:t>
            </a:fld>
            <a:endParaRPr lang="ar-SA" sz="2000" b="1" dirty="0">
              <a:solidFill>
                <a:srgbClr val="7030A0"/>
              </a:solidFill>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6428" y="6093296"/>
            <a:ext cx="754509" cy="723874"/>
          </a:xfrm>
          <a:prstGeom prst="rect">
            <a:avLst/>
          </a:prstGeom>
        </p:spPr>
      </p:pic>
      <p:pic>
        <p:nvPicPr>
          <p:cNvPr id="6" name="Picture 5"/>
          <p:cNvPicPr>
            <a:picLocks noChangeAspect="1"/>
          </p:cNvPicPr>
          <p:nvPr/>
        </p:nvPicPr>
        <p:blipFill>
          <a:blip r:embed="rId3"/>
          <a:stretch>
            <a:fillRect/>
          </a:stretch>
        </p:blipFill>
        <p:spPr>
          <a:xfrm>
            <a:off x="26854" y="5931506"/>
            <a:ext cx="688908" cy="562578"/>
          </a:xfrm>
          <a:prstGeom prst="rect">
            <a:avLst/>
          </a:prstGeom>
        </p:spPr>
      </p:pic>
      <p:pic>
        <p:nvPicPr>
          <p:cNvPr id="8" name="Picture 7"/>
          <p:cNvPicPr>
            <a:picLocks noChangeAspect="1"/>
          </p:cNvPicPr>
          <p:nvPr/>
        </p:nvPicPr>
        <p:blipFill>
          <a:blip r:embed="rId4"/>
          <a:stretch>
            <a:fillRect/>
          </a:stretch>
        </p:blipFill>
        <p:spPr>
          <a:xfrm>
            <a:off x="26854" y="6473919"/>
            <a:ext cx="695004" cy="384081"/>
          </a:xfrm>
          <a:prstGeom prst="rect">
            <a:avLst/>
          </a:prstGeom>
        </p:spPr>
      </p:pic>
    </p:spTree>
    <p:extLst>
      <p:ext uri="{BB962C8B-B14F-4D97-AF65-F5344CB8AC3E}">
        <p14:creationId xmlns:p14="http://schemas.microsoft.com/office/powerpoint/2010/main" val="1940461783"/>
      </p:ext>
    </p:extLst>
  </p:cSld>
  <p:clrMapOvr>
    <a:masterClrMapping/>
  </p:clrMapOvr>
  <mc:AlternateContent xmlns:mc="http://schemas.openxmlformats.org/markup-compatibility/2006" xmlns:p14="http://schemas.microsoft.com/office/powerpoint/2010/main">
    <mc:Choice Requires="p14">
      <p:transition spd="slow" p14:dur="2000" advTm="15056"/>
    </mc:Choice>
    <mc:Fallback xmlns="">
      <p:transition spd="slow" advTm="1505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15008D88-FCB4-D34E-B31B-09BC285EFF1A}"/>
              </a:ext>
            </a:extLst>
          </p:cNvPr>
          <p:cNvSpPr>
            <a:spLocks noGrp="1"/>
          </p:cNvSpPr>
          <p:nvPr>
            <p:ph type="title"/>
          </p:nvPr>
        </p:nvSpPr>
        <p:spPr>
          <a:xfrm>
            <a:off x="457201" y="373598"/>
            <a:ext cx="8229599" cy="1245763"/>
          </a:xfrm>
        </p:spPr>
        <p:txBody>
          <a:bodyPr>
            <a:normAutofit fontScale="90000"/>
          </a:bodyPr>
          <a:lstStyle/>
          <a:p>
            <a:r>
              <a:rPr lang="ar-SA">
                <a:solidFill>
                  <a:schemeClr val="accent2"/>
                </a:solidFill>
              </a:rPr>
              <a:t>Describe A common menstrual dysfunctions</a:t>
            </a:r>
            <a:r>
              <a:rPr lang="ar-SA"/>
              <a:t> </a:t>
            </a:r>
            <a:endParaRPr lang="ar-AE"/>
          </a:p>
        </p:txBody>
      </p:sp>
      <p:sp>
        <p:nvSpPr>
          <p:cNvPr id="3" name="عنصر نائب للمحتوى 2">
            <a:extLst>
              <a:ext uri="{FF2B5EF4-FFF2-40B4-BE49-F238E27FC236}">
                <a16:creationId xmlns="" xmlns:a16="http://schemas.microsoft.com/office/drawing/2014/main" id="{D887FD32-732C-004C-954C-A92FF3B381DC}"/>
              </a:ext>
            </a:extLst>
          </p:cNvPr>
          <p:cNvSpPr>
            <a:spLocks noGrp="1"/>
          </p:cNvSpPr>
          <p:nvPr>
            <p:ph idx="1"/>
          </p:nvPr>
        </p:nvSpPr>
        <p:spPr>
          <a:xfrm>
            <a:off x="457200" y="1772303"/>
            <a:ext cx="8229600" cy="3886045"/>
          </a:xfrm>
        </p:spPr>
        <p:txBody>
          <a:bodyPr/>
          <a:lstStyle/>
          <a:p>
            <a:pPr marL="400050" lvl="1" indent="0">
              <a:buNone/>
            </a:pPr>
            <a:r>
              <a:rPr lang="ar-SA"/>
              <a:t>There are many terms for menstrual dysfunctions all defined in details in the next lecture and the common problems are discussed in brief </a:t>
            </a:r>
            <a:endParaRPr lang="ar-AE"/>
          </a:p>
        </p:txBody>
      </p:sp>
      <p:sp>
        <p:nvSpPr>
          <p:cNvPr id="4" name="عنصر نائب لرقم الشريحة 3">
            <a:extLst>
              <a:ext uri="{FF2B5EF4-FFF2-40B4-BE49-F238E27FC236}">
                <a16:creationId xmlns="" xmlns:a16="http://schemas.microsoft.com/office/drawing/2014/main" id="{5ED01671-F697-EB47-8F4F-9B7BB6B32D89}"/>
              </a:ext>
            </a:extLst>
          </p:cNvPr>
          <p:cNvSpPr>
            <a:spLocks noGrp="1"/>
          </p:cNvSpPr>
          <p:nvPr>
            <p:ph type="sldNum" sz="quarter" idx="12"/>
          </p:nvPr>
        </p:nvSpPr>
        <p:spPr/>
        <p:txBody>
          <a:bodyPr/>
          <a:lstStyle/>
          <a:p>
            <a:fld id="{0B34F065-1154-456A-91E3-76DE8E75E17B}" type="slidenum">
              <a:rPr lang="ar-SA" smtClean="0">
                <a:solidFill>
                  <a:prstClr val="black">
                    <a:tint val="75000"/>
                  </a:prstClr>
                </a:solidFill>
              </a:rPr>
              <a:pPr/>
              <a:t>24</a:t>
            </a:fld>
            <a:endParaRPr lang="ar-SA">
              <a:solidFill>
                <a:prstClr val="black">
                  <a:tint val="75000"/>
                </a:prstClr>
              </a:solidFill>
            </a:endParaRPr>
          </a:p>
        </p:txBody>
      </p:sp>
    </p:spTree>
    <p:extLst>
      <p:ext uri="{BB962C8B-B14F-4D97-AF65-F5344CB8AC3E}">
        <p14:creationId xmlns:p14="http://schemas.microsoft.com/office/powerpoint/2010/main" val="4253374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9073" y="683961"/>
            <a:ext cx="8479255" cy="1949116"/>
          </a:xfrm>
        </p:spPr>
        <p:txBody>
          <a:bodyPr>
            <a:normAutofit/>
          </a:bodyPr>
          <a:lstStyle/>
          <a:p>
            <a:r>
              <a:rPr lang="en-US" dirty="0">
                <a:solidFill>
                  <a:schemeClr val="accent1">
                    <a:lumMod val="75000"/>
                  </a:schemeClr>
                </a:solidFill>
                <a:latin typeface="Aharoni" panose="02010803020104030203" pitchFamily="2" charset="-79"/>
                <a:cs typeface="Aharoni" panose="02010803020104030203" pitchFamily="2" charset="-79"/>
              </a:rPr>
              <a:t>             THANK YOU </a:t>
            </a:r>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solidFill>
                  <a:prstClr val="black">
                    <a:tint val="75000"/>
                  </a:prstClr>
                </a:solidFill>
              </a:rPr>
              <a:pPr/>
              <a:t>25</a:t>
            </a:fld>
            <a:endParaRPr lang="ar-SA">
              <a:solidFill>
                <a:prstClr val="black">
                  <a:tint val="75000"/>
                </a:prstClr>
              </a:solidFill>
            </a:endParaRPr>
          </a:p>
        </p:txBody>
      </p:sp>
      <p:pic>
        <p:nvPicPr>
          <p:cNvPr id="7" name="Picture 2"/>
          <p:cNvPicPr>
            <a:picLocks noChangeAspect="1" noChangeArrowheads="1"/>
          </p:cNvPicPr>
          <p:nvPr/>
        </p:nvPicPr>
        <p:blipFill>
          <a:blip r:embed="rId3"/>
          <a:srcRect/>
          <a:stretch>
            <a:fillRect/>
          </a:stretch>
        </p:blipFill>
        <p:spPr bwMode="auto">
          <a:xfrm>
            <a:off x="1515978" y="2872622"/>
            <a:ext cx="5751095" cy="2983832"/>
          </a:xfrm>
          <a:prstGeom prst="rect">
            <a:avLst/>
          </a:prstGeom>
          <a:noFill/>
          <a:ln w="9525">
            <a:noFill/>
            <a:miter lim="800000"/>
            <a:headEnd/>
            <a:tailEnd/>
          </a:ln>
          <a:effectLst/>
        </p:spPr>
      </p:pic>
    </p:spTree>
    <p:extLst>
      <p:ext uri="{BB962C8B-B14F-4D97-AF65-F5344CB8AC3E}">
        <p14:creationId xmlns:p14="http://schemas.microsoft.com/office/powerpoint/2010/main" val="3536522514"/>
      </p:ext>
    </p:extLst>
  </p:cSld>
  <p:clrMapOvr>
    <a:masterClrMapping/>
  </p:clrMapOvr>
  <mc:AlternateContent xmlns:mc="http://schemas.openxmlformats.org/markup-compatibility/2006" xmlns:p14="http://schemas.microsoft.com/office/powerpoint/2010/main">
    <mc:Choice Requires="p14">
      <p:transition spd="slow" p14:dur="2000" advTm="5228"/>
    </mc:Choice>
    <mc:Fallback xmlns="">
      <p:transition spd="slow" advTm="522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74779"/>
            <a:ext cx="8229600" cy="1828770"/>
          </a:xfrm>
        </p:spPr>
        <p:txBody>
          <a:bodyPr>
            <a:noAutofit/>
          </a:bodyPr>
          <a:lstStyle/>
          <a:p>
            <a:pPr algn="l"/>
            <a:r>
              <a:rPr lang="en-GB" dirty="0">
                <a:latin typeface="Times New Roman" pitchFamily="18" charset="0"/>
                <a:cs typeface="Times New Roman" pitchFamily="18" charset="0"/>
              </a:rPr>
              <a:t>. </a:t>
            </a:r>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(LO 1)</a:t>
            </a:r>
            <a:r>
              <a:rPr lang="en-GB" sz="3200" dirty="0">
                <a:latin typeface="Times New Roman" pitchFamily="18" charset="0"/>
                <a:cs typeface="Times New Roman" pitchFamily="18" charset="0"/>
              </a:rPr>
              <a:t/>
            </a:r>
            <a:br>
              <a:rPr lang="en-GB" sz="3200" dirty="0">
                <a:latin typeface="Times New Roman" pitchFamily="18" charset="0"/>
                <a:cs typeface="Times New Roman" pitchFamily="18" charset="0"/>
              </a:rPr>
            </a:br>
            <a:r>
              <a:rPr lang="en-US" sz="2800" b="1" u="sng" dirty="0">
                <a:solidFill>
                  <a:srgbClr val="C00000"/>
                </a:solidFill>
              </a:rPr>
              <a:t>T</a:t>
            </a:r>
            <a:r>
              <a:rPr lang="en-GB" sz="2800" b="1" u="sng" dirty="0">
                <a:solidFill>
                  <a:srgbClr val="C0504D">
                    <a:lumMod val="75000"/>
                  </a:srgbClr>
                </a:solidFill>
              </a:rPr>
              <a:t>he sequence of physiological and anatomical </a:t>
            </a:r>
            <a:r>
              <a:rPr lang="en-GB" sz="2800" b="1" u="sng" dirty="0" smtClean="0">
                <a:solidFill>
                  <a:srgbClr val="C0504D">
                    <a:lumMod val="75000"/>
                  </a:srgbClr>
                </a:solidFill>
              </a:rPr>
              <a:t>changes that  </a:t>
            </a:r>
            <a:r>
              <a:rPr lang="en-GB" sz="2800" b="1" u="sng" dirty="0">
                <a:solidFill>
                  <a:srgbClr val="C0504D">
                    <a:lumMod val="75000"/>
                  </a:srgbClr>
                </a:solidFill>
              </a:rPr>
              <a:t>occur in the male and female at puberty</a:t>
            </a:r>
            <a:r>
              <a:rPr lang="en-US" sz="2500" b="1" dirty="0">
                <a:solidFill>
                  <a:srgbClr val="C0504D">
                    <a:lumMod val="75000"/>
                  </a:srgbClr>
                </a:solidFill>
              </a:rPr>
              <a:t/>
            </a:r>
            <a:br>
              <a:rPr lang="en-US" sz="2500" b="1" dirty="0">
                <a:solidFill>
                  <a:srgbClr val="C0504D">
                    <a:lumMod val="75000"/>
                  </a:srgbClr>
                </a:solidFill>
              </a:rPr>
            </a:br>
            <a:endParaRPr lang="ar-IQ" sz="3200" b="1" dirty="0">
              <a:solidFill>
                <a:srgbClr val="FF0000"/>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3</a:t>
            </a:fld>
            <a:endParaRPr lang="ar-SA">
              <a:solidFill>
                <a:prstClr val="black">
                  <a:tint val="75000"/>
                </a:prstClr>
              </a:solidFill>
            </a:endParaRPr>
          </a:p>
        </p:txBody>
      </p:sp>
      <p:sp>
        <p:nvSpPr>
          <p:cNvPr id="9" name="Rectangle 8"/>
          <p:cNvSpPr/>
          <p:nvPr/>
        </p:nvSpPr>
        <p:spPr>
          <a:xfrm>
            <a:off x="230397" y="2732721"/>
            <a:ext cx="8650704" cy="3939540"/>
          </a:xfrm>
          <a:prstGeom prst="rect">
            <a:avLst/>
          </a:prstGeom>
        </p:spPr>
        <p:txBody>
          <a:bodyPr wrap="square">
            <a:spAutoFit/>
          </a:bodyPr>
          <a:lstStyle/>
          <a:p>
            <a:r>
              <a:rPr lang="en-GB" sz="3200" dirty="0"/>
              <a:t>Primary sexual characteristics are established before birth, but the reproductive system is inactive until puberty. The age at which puberty takes place varies, but girls begin and end puberty before boys.</a:t>
            </a:r>
            <a:r>
              <a:rPr lang="en-US" sz="3200" dirty="0"/>
              <a:t/>
            </a:r>
            <a:br>
              <a:rPr lang="en-US" sz="3200" dirty="0"/>
            </a:br>
            <a:r>
              <a:rPr lang="en-US" dirty="0"/>
              <a:t/>
            </a:r>
            <a:br>
              <a:rPr lang="en-US" dirty="0"/>
            </a:br>
            <a:endParaRPr lang="en-US" dirty="0"/>
          </a:p>
          <a:p>
            <a:r>
              <a:rPr lang="en-US" dirty="0"/>
              <a:t/>
            </a:r>
            <a:br>
              <a:rPr lang="en-US" dirty="0"/>
            </a:br>
            <a:r>
              <a:rPr lang="en-GB" dirty="0"/>
              <a:t> </a:t>
            </a:r>
            <a:r>
              <a:rPr lang="en-US" dirty="0"/>
              <a:t/>
            </a:r>
            <a:br>
              <a:rPr lang="en-US" dirty="0"/>
            </a:b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1474" y="5757588"/>
            <a:ext cx="962526" cy="1063255"/>
          </a:xfrm>
          <a:prstGeom prst="rect">
            <a:avLst/>
          </a:prstGeom>
        </p:spPr>
      </p:pic>
      <p:pic>
        <p:nvPicPr>
          <p:cNvPr id="8" name="Picture 7" descr="C:\Users\majid\Pictures\images2QFON8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86522"/>
            <a:ext cx="668591" cy="3714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23" y="5940502"/>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06069" y="6488668"/>
            <a:ext cx="340158" cy="461665"/>
          </a:xfrm>
          <a:prstGeom prst="rect">
            <a:avLst/>
          </a:prstGeom>
          <a:noFill/>
        </p:spPr>
        <p:txBody>
          <a:bodyPr wrap="none" rtlCol="0">
            <a:spAutoFit/>
          </a:bodyPr>
          <a:lstStyle/>
          <a:p>
            <a:r>
              <a:rPr lang="en-US" sz="2400" b="1" dirty="0">
                <a:solidFill>
                  <a:srgbClr val="7030A0"/>
                </a:solidFill>
              </a:rPr>
              <a:t>3</a:t>
            </a:r>
          </a:p>
        </p:txBody>
      </p:sp>
    </p:spTree>
    <p:custDataLst>
      <p:tags r:id="rId1"/>
    </p:custDataLst>
    <p:extLst>
      <p:ext uri="{BB962C8B-B14F-4D97-AF65-F5344CB8AC3E}">
        <p14:creationId xmlns:p14="http://schemas.microsoft.com/office/powerpoint/2010/main" val="1235364891"/>
      </p:ext>
    </p:extLst>
  </p:cSld>
  <p:clrMapOvr>
    <a:masterClrMapping/>
  </p:clrMapOvr>
  <mc:AlternateContent xmlns:mc="http://schemas.openxmlformats.org/markup-compatibility/2006" xmlns:p14="http://schemas.microsoft.com/office/powerpoint/2010/main">
    <mc:Choice Requires="p14">
      <p:transition spd="slow" p14:dur="2000" advTm="25500"/>
    </mc:Choice>
    <mc:Fallback xmlns="">
      <p:transition spd="slow" advTm="255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459707" y="6240391"/>
            <a:ext cx="266131" cy="365125"/>
          </a:xfrm>
        </p:spPr>
        <p:txBody>
          <a:bodyPr/>
          <a:lstStyle/>
          <a:p>
            <a:fld id="{0B34F065-1154-456A-91E3-76DE8E75E17B}" type="slidenum">
              <a:rPr lang="ar-SA" sz="2400" b="1" smtClean="0">
                <a:solidFill>
                  <a:srgbClr val="7030A0"/>
                </a:solidFill>
              </a:rPr>
              <a:pPr/>
              <a:t>4</a:t>
            </a:fld>
            <a:endParaRPr lang="ar-SA" sz="2400" b="1" dirty="0">
              <a:solidFill>
                <a:srgbClr val="7030A0"/>
              </a:solidFill>
            </a:endParaRPr>
          </a:p>
        </p:txBody>
      </p:sp>
      <p:sp>
        <p:nvSpPr>
          <p:cNvPr id="3" name="Rectangle 2"/>
          <p:cNvSpPr/>
          <p:nvPr/>
        </p:nvSpPr>
        <p:spPr>
          <a:xfrm>
            <a:off x="129653" y="1018095"/>
            <a:ext cx="8291016" cy="954107"/>
          </a:xfrm>
          <a:prstGeom prst="rect">
            <a:avLst/>
          </a:prstGeom>
        </p:spPr>
        <p:txBody>
          <a:bodyPr wrap="square">
            <a:spAutoFit/>
          </a:bodyPr>
          <a:lstStyle/>
          <a:p>
            <a:r>
              <a:rPr lang="en-GB" b="1" dirty="0"/>
              <a:t> </a:t>
            </a:r>
            <a:r>
              <a:rPr lang="en-GB" sz="2800" b="1" u="sng" dirty="0">
                <a:solidFill>
                  <a:srgbClr val="FF0000"/>
                </a:solidFill>
              </a:rPr>
              <a:t>Changes in the Male at Puberty (Begins 9-14 Years)</a:t>
            </a:r>
            <a:r>
              <a:rPr lang="en-US" sz="2800" dirty="0"/>
              <a:t/>
            </a:r>
            <a:br>
              <a:rPr lang="en-US" sz="2800" dirty="0"/>
            </a:br>
            <a:endParaRPr lang="en-US" sz="2800" dirty="0"/>
          </a:p>
        </p:txBody>
      </p:sp>
      <p:sp>
        <p:nvSpPr>
          <p:cNvPr id="4" name="Rectangle 3"/>
          <p:cNvSpPr/>
          <p:nvPr/>
        </p:nvSpPr>
        <p:spPr>
          <a:xfrm>
            <a:off x="5041904" y="2055722"/>
            <a:ext cx="3072629" cy="44491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5" name="TextBox 4"/>
          <p:cNvSpPr txBox="1"/>
          <p:nvPr/>
        </p:nvSpPr>
        <p:spPr>
          <a:xfrm>
            <a:off x="5404513" y="2408935"/>
            <a:ext cx="2743200" cy="400110"/>
          </a:xfrm>
          <a:prstGeom prst="rect">
            <a:avLst/>
          </a:prstGeom>
          <a:noFill/>
        </p:spPr>
        <p:txBody>
          <a:bodyPr wrap="square" rtlCol="0">
            <a:spAutoFit/>
          </a:bodyPr>
          <a:lstStyle/>
          <a:p>
            <a:r>
              <a:rPr lang="en-US" sz="2000" b="1" dirty="0">
                <a:solidFill>
                  <a:srgbClr val="FFFF00"/>
                </a:solidFill>
              </a:rPr>
              <a:t>Genital development</a:t>
            </a:r>
          </a:p>
        </p:txBody>
      </p:sp>
      <p:sp>
        <p:nvSpPr>
          <p:cNvPr id="6" name="TextBox 5"/>
          <p:cNvSpPr txBox="1"/>
          <p:nvPr/>
        </p:nvSpPr>
        <p:spPr>
          <a:xfrm>
            <a:off x="5827594" y="3129208"/>
            <a:ext cx="2320119" cy="400110"/>
          </a:xfrm>
          <a:prstGeom prst="rect">
            <a:avLst/>
          </a:prstGeom>
          <a:noFill/>
        </p:spPr>
        <p:txBody>
          <a:bodyPr wrap="square" rtlCol="0">
            <a:spAutoFit/>
          </a:bodyPr>
          <a:lstStyle/>
          <a:p>
            <a:r>
              <a:rPr lang="en-US" sz="2000" b="1" dirty="0" err="1">
                <a:solidFill>
                  <a:srgbClr val="FFFF00"/>
                </a:solidFill>
              </a:rPr>
              <a:t>Adrenarche</a:t>
            </a:r>
            <a:endParaRPr lang="en-US" sz="2000" b="1" dirty="0">
              <a:solidFill>
                <a:srgbClr val="FFFF00"/>
              </a:solidFill>
            </a:endParaRPr>
          </a:p>
        </p:txBody>
      </p:sp>
      <p:sp>
        <p:nvSpPr>
          <p:cNvPr id="7" name="TextBox 6"/>
          <p:cNvSpPr txBox="1"/>
          <p:nvPr/>
        </p:nvSpPr>
        <p:spPr>
          <a:xfrm>
            <a:off x="5554637" y="3965707"/>
            <a:ext cx="2047164" cy="369332"/>
          </a:xfrm>
          <a:prstGeom prst="rect">
            <a:avLst/>
          </a:prstGeom>
          <a:noFill/>
        </p:spPr>
        <p:txBody>
          <a:bodyPr wrap="square" rtlCol="0">
            <a:spAutoFit/>
          </a:bodyPr>
          <a:lstStyle/>
          <a:p>
            <a:r>
              <a:rPr lang="en-US" b="1" dirty="0">
                <a:solidFill>
                  <a:srgbClr val="FFFF00"/>
                </a:solidFill>
              </a:rPr>
              <a:t>Spermatogenesis</a:t>
            </a:r>
          </a:p>
        </p:txBody>
      </p:sp>
      <p:sp>
        <p:nvSpPr>
          <p:cNvPr id="8" name="TextBox 7"/>
          <p:cNvSpPr txBox="1"/>
          <p:nvPr/>
        </p:nvSpPr>
        <p:spPr>
          <a:xfrm>
            <a:off x="5622874" y="4698936"/>
            <a:ext cx="1658203" cy="400110"/>
          </a:xfrm>
          <a:prstGeom prst="rect">
            <a:avLst/>
          </a:prstGeom>
          <a:noFill/>
        </p:spPr>
        <p:txBody>
          <a:bodyPr wrap="square" rtlCol="0">
            <a:spAutoFit/>
          </a:bodyPr>
          <a:lstStyle/>
          <a:p>
            <a:r>
              <a:rPr lang="en-US" sz="2000" b="1" dirty="0">
                <a:solidFill>
                  <a:srgbClr val="FFFF00"/>
                </a:solidFill>
              </a:rPr>
              <a:t>Growth spurt</a:t>
            </a:r>
          </a:p>
        </p:txBody>
      </p:sp>
      <p:sp>
        <p:nvSpPr>
          <p:cNvPr id="9" name="Down Arrow 8"/>
          <p:cNvSpPr/>
          <p:nvPr/>
        </p:nvSpPr>
        <p:spPr>
          <a:xfrm>
            <a:off x="6195365" y="2811213"/>
            <a:ext cx="484632" cy="3801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235590" y="3554213"/>
            <a:ext cx="484632" cy="3801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259404" y="4398370"/>
            <a:ext cx="484632" cy="3801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6259404" y="5184951"/>
            <a:ext cx="484632" cy="3801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majid\Pictures\images2QFON8I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86522"/>
            <a:ext cx="668591" cy="3714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23" y="5940502"/>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1474" y="5757588"/>
            <a:ext cx="962526" cy="1063255"/>
          </a:xfrm>
          <a:prstGeom prst="rect">
            <a:avLst/>
          </a:prstGeom>
        </p:spPr>
      </p:pic>
      <p:sp>
        <p:nvSpPr>
          <p:cNvPr id="17" name="TextBox 16"/>
          <p:cNvSpPr txBox="1"/>
          <p:nvPr/>
        </p:nvSpPr>
        <p:spPr>
          <a:xfrm>
            <a:off x="5320935" y="5650985"/>
            <a:ext cx="2514565" cy="646331"/>
          </a:xfrm>
          <a:prstGeom prst="rect">
            <a:avLst/>
          </a:prstGeom>
          <a:noFill/>
        </p:spPr>
        <p:txBody>
          <a:bodyPr wrap="square" rtlCol="0">
            <a:spAutoFit/>
          </a:bodyPr>
          <a:lstStyle/>
          <a:p>
            <a:r>
              <a:rPr lang="en-US" b="1" dirty="0">
                <a:solidFill>
                  <a:srgbClr val="FFFF00"/>
                </a:solidFill>
              </a:rPr>
              <a:t>Adult shape of </a:t>
            </a:r>
            <a:r>
              <a:rPr lang="en-US" b="1" dirty="0" err="1">
                <a:solidFill>
                  <a:srgbClr val="FFFF00"/>
                </a:solidFill>
              </a:rPr>
              <a:t>genitelia</a:t>
            </a:r>
            <a:r>
              <a:rPr lang="en-US" b="1" dirty="0">
                <a:solidFill>
                  <a:srgbClr val="FFFF00"/>
                </a:solidFill>
              </a:rPr>
              <a:t> and pubic hair</a:t>
            </a:r>
          </a:p>
        </p:txBody>
      </p:sp>
      <p:sp>
        <p:nvSpPr>
          <p:cNvPr id="18" name="Rectangle 17"/>
          <p:cNvSpPr/>
          <p:nvPr/>
        </p:nvSpPr>
        <p:spPr>
          <a:xfrm>
            <a:off x="355431" y="521477"/>
            <a:ext cx="1358064" cy="584775"/>
          </a:xfrm>
          <a:prstGeom prst="rect">
            <a:avLst/>
          </a:prstGeom>
        </p:spPr>
        <p:txBody>
          <a:bodyPr wrap="none">
            <a:spAutoFit/>
          </a:bodyPr>
          <a:lstStyle/>
          <a:p>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(LO 1)</a:t>
            </a:r>
            <a:endParaRPr lang="en-US" sz="3200" dirty="0"/>
          </a:p>
        </p:txBody>
      </p:sp>
    </p:spTree>
    <p:extLst>
      <p:ext uri="{BB962C8B-B14F-4D97-AF65-F5344CB8AC3E}">
        <p14:creationId xmlns:p14="http://schemas.microsoft.com/office/powerpoint/2010/main" val="1610708205"/>
      </p:ext>
    </p:extLst>
  </p:cSld>
  <p:clrMapOvr>
    <a:masterClrMapping/>
  </p:clrMapOvr>
  <mc:AlternateContent xmlns:mc="http://schemas.openxmlformats.org/markup-compatibility/2006" xmlns:p14="http://schemas.microsoft.com/office/powerpoint/2010/main">
    <mc:Choice Requires="p14">
      <p:transition spd="slow" p14:dur="2000" advTm="26066"/>
    </mc:Choice>
    <mc:Fallback xmlns="">
      <p:transition spd="slow" advTm="2606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solidFill>
                  <a:prstClr val="black">
                    <a:tint val="75000"/>
                  </a:prstClr>
                </a:solidFill>
              </a:rPr>
              <a:pPr/>
              <a:t>5</a:t>
            </a:fld>
            <a:endParaRPr lang="ar-SA" dirty="0">
              <a:solidFill>
                <a:prstClr val="black">
                  <a:tint val="75000"/>
                </a:prstClr>
              </a:solidFill>
            </a:endParaRPr>
          </a:p>
        </p:txBody>
      </p:sp>
      <p:sp>
        <p:nvSpPr>
          <p:cNvPr id="3" name="Rectangle 2"/>
          <p:cNvSpPr/>
          <p:nvPr/>
        </p:nvSpPr>
        <p:spPr>
          <a:xfrm>
            <a:off x="12323" y="1154526"/>
            <a:ext cx="6053182" cy="1200329"/>
          </a:xfrm>
          <a:prstGeom prst="rect">
            <a:avLst/>
          </a:prstGeom>
        </p:spPr>
        <p:txBody>
          <a:bodyPr wrap="square">
            <a:spAutoFit/>
          </a:bodyPr>
          <a:lstStyle/>
          <a:p>
            <a:r>
              <a:rPr lang="en-GB" sz="2400" b="1" u="sng" dirty="0">
                <a:solidFill>
                  <a:srgbClr val="C00000"/>
                </a:solidFill>
              </a:rPr>
              <a:t>Changes in the Female at Puberty (Begins 8-13 Years)</a:t>
            </a:r>
            <a:r>
              <a:rPr lang="en-US" sz="2400" dirty="0"/>
              <a:t/>
            </a:r>
            <a:br>
              <a:rPr lang="en-US" sz="2400" dirty="0"/>
            </a:br>
            <a:endParaRPr lang="en-US" sz="2400" dirty="0"/>
          </a:p>
        </p:txBody>
      </p:sp>
      <p:sp>
        <p:nvSpPr>
          <p:cNvPr id="4" name="Rectangle 3"/>
          <p:cNvSpPr/>
          <p:nvPr/>
        </p:nvSpPr>
        <p:spPr>
          <a:xfrm>
            <a:off x="272907" y="501134"/>
            <a:ext cx="1212191" cy="523220"/>
          </a:xfrm>
          <a:prstGeom prst="rect">
            <a:avLst/>
          </a:prstGeom>
        </p:spPr>
        <p:txBody>
          <a:bodyPr wrap="none">
            <a:spAutoFit/>
          </a:bodyPr>
          <a:lstStyle/>
          <a:p>
            <a:r>
              <a:rPr lang="en-US" sz="2800" b="1" dirty="0">
                <a:solidFill>
                  <a:srgbClr val="FF0000"/>
                </a:solidFill>
                <a:latin typeface="Times" panose="02020603050405020304" pitchFamily="18" charset="0"/>
                <a:ea typeface="Times New Roman" panose="02020603050405020304" pitchFamily="18" charset="0"/>
                <a:cs typeface="Times" panose="02020603050405020304" pitchFamily="18" charset="0"/>
              </a:rPr>
              <a:t>(LO 1)</a:t>
            </a:r>
            <a:endParaRPr lang="en-US" sz="2800"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23" y="5940502"/>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Users\majid\Pictures\images2QFON8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86522"/>
            <a:ext cx="668591" cy="3714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1474" y="5757588"/>
            <a:ext cx="962526" cy="1063255"/>
          </a:xfrm>
          <a:prstGeom prst="rect">
            <a:avLst/>
          </a:prstGeom>
        </p:spPr>
      </p:pic>
      <p:sp>
        <p:nvSpPr>
          <p:cNvPr id="9" name="Flowchart: Process 8"/>
          <p:cNvSpPr/>
          <p:nvPr/>
        </p:nvSpPr>
        <p:spPr>
          <a:xfrm>
            <a:off x="6011086" y="758579"/>
            <a:ext cx="2870136" cy="4994844"/>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632214" y="1154526"/>
            <a:ext cx="2116727" cy="523220"/>
          </a:xfrm>
          <a:prstGeom prst="rect">
            <a:avLst/>
          </a:prstGeom>
          <a:noFill/>
        </p:spPr>
        <p:txBody>
          <a:bodyPr wrap="square" rtlCol="0">
            <a:spAutoFit/>
          </a:bodyPr>
          <a:lstStyle/>
          <a:p>
            <a:r>
              <a:rPr lang="en-US" sz="2800" b="1" dirty="0" err="1">
                <a:solidFill>
                  <a:srgbClr val="FF0000"/>
                </a:solidFill>
              </a:rPr>
              <a:t>Thelarche</a:t>
            </a:r>
            <a:endParaRPr lang="en-US" sz="2800" b="1" dirty="0">
              <a:solidFill>
                <a:srgbClr val="FF0000"/>
              </a:solidFill>
            </a:endParaRPr>
          </a:p>
        </p:txBody>
      </p:sp>
      <p:sp>
        <p:nvSpPr>
          <p:cNvPr id="12" name="Down Arrow 11"/>
          <p:cNvSpPr/>
          <p:nvPr/>
        </p:nvSpPr>
        <p:spPr>
          <a:xfrm>
            <a:off x="7308593" y="1735442"/>
            <a:ext cx="230883" cy="442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flipH="1">
            <a:off x="6625454" y="2235539"/>
            <a:ext cx="1815750" cy="461665"/>
          </a:xfrm>
          <a:prstGeom prst="rect">
            <a:avLst/>
          </a:prstGeom>
          <a:noFill/>
        </p:spPr>
        <p:txBody>
          <a:bodyPr wrap="square" rtlCol="0">
            <a:spAutoFit/>
          </a:bodyPr>
          <a:lstStyle/>
          <a:p>
            <a:r>
              <a:rPr lang="en-US" sz="2400" b="1" dirty="0" err="1">
                <a:solidFill>
                  <a:srgbClr val="FF0000"/>
                </a:solidFill>
              </a:rPr>
              <a:t>Adrenarche</a:t>
            </a:r>
            <a:endParaRPr lang="en-US" sz="2400" b="1" dirty="0">
              <a:solidFill>
                <a:srgbClr val="FF0000"/>
              </a:solidFill>
            </a:endParaRPr>
          </a:p>
        </p:txBody>
      </p:sp>
      <p:sp>
        <p:nvSpPr>
          <p:cNvPr id="15" name="Down Arrow 14"/>
          <p:cNvSpPr/>
          <p:nvPr/>
        </p:nvSpPr>
        <p:spPr>
          <a:xfrm>
            <a:off x="7335131" y="2758756"/>
            <a:ext cx="222046" cy="458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flipH="1">
            <a:off x="6505523" y="3256001"/>
            <a:ext cx="2055611" cy="461665"/>
          </a:xfrm>
          <a:prstGeom prst="rect">
            <a:avLst/>
          </a:prstGeom>
          <a:noFill/>
        </p:spPr>
        <p:txBody>
          <a:bodyPr wrap="square" rtlCol="0">
            <a:spAutoFit/>
          </a:bodyPr>
          <a:lstStyle/>
          <a:p>
            <a:r>
              <a:rPr lang="en-US" sz="2400" b="1" dirty="0">
                <a:solidFill>
                  <a:srgbClr val="FF0000"/>
                </a:solidFill>
              </a:rPr>
              <a:t>Growth spurt</a:t>
            </a:r>
          </a:p>
        </p:txBody>
      </p:sp>
      <p:sp>
        <p:nvSpPr>
          <p:cNvPr id="18" name="Down Arrow 17"/>
          <p:cNvSpPr/>
          <p:nvPr/>
        </p:nvSpPr>
        <p:spPr>
          <a:xfrm>
            <a:off x="7321848" y="3705076"/>
            <a:ext cx="222046" cy="458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7321848" y="4612403"/>
            <a:ext cx="186022" cy="4240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750422" y="4201919"/>
            <a:ext cx="1808990" cy="461665"/>
          </a:xfrm>
          <a:prstGeom prst="rect">
            <a:avLst/>
          </a:prstGeom>
          <a:noFill/>
        </p:spPr>
        <p:txBody>
          <a:bodyPr wrap="square" rtlCol="0">
            <a:spAutoFit/>
          </a:bodyPr>
          <a:lstStyle/>
          <a:p>
            <a:r>
              <a:rPr lang="en-US" sz="2400" b="1" dirty="0">
                <a:solidFill>
                  <a:srgbClr val="FF0000"/>
                </a:solidFill>
              </a:rPr>
              <a:t>Menarche</a:t>
            </a:r>
          </a:p>
        </p:txBody>
      </p:sp>
      <p:sp>
        <p:nvSpPr>
          <p:cNvPr id="22" name="TextBox 21"/>
          <p:cNvSpPr txBox="1"/>
          <p:nvPr/>
        </p:nvSpPr>
        <p:spPr>
          <a:xfrm>
            <a:off x="6625454" y="5084128"/>
            <a:ext cx="2443675" cy="461665"/>
          </a:xfrm>
          <a:prstGeom prst="rect">
            <a:avLst/>
          </a:prstGeom>
          <a:noFill/>
        </p:spPr>
        <p:txBody>
          <a:bodyPr wrap="square" rtlCol="0">
            <a:spAutoFit/>
          </a:bodyPr>
          <a:lstStyle/>
          <a:p>
            <a:r>
              <a:rPr lang="en-US" sz="2400" b="1" dirty="0">
                <a:solidFill>
                  <a:srgbClr val="FF0000"/>
                </a:solidFill>
              </a:rPr>
              <a:t>Adult shape</a:t>
            </a:r>
          </a:p>
        </p:txBody>
      </p:sp>
      <p:sp>
        <p:nvSpPr>
          <p:cNvPr id="23" name="TextBox 22"/>
          <p:cNvSpPr txBox="1"/>
          <p:nvPr/>
        </p:nvSpPr>
        <p:spPr>
          <a:xfrm>
            <a:off x="3266035" y="6223580"/>
            <a:ext cx="395785" cy="523220"/>
          </a:xfrm>
          <a:prstGeom prst="rect">
            <a:avLst/>
          </a:prstGeom>
          <a:noFill/>
        </p:spPr>
        <p:txBody>
          <a:bodyPr wrap="square" rtlCol="0">
            <a:spAutoFit/>
          </a:bodyPr>
          <a:lstStyle/>
          <a:p>
            <a:r>
              <a:rPr lang="en-US" sz="2800" dirty="0">
                <a:solidFill>
                  <a:srgbClr val="7030A0"/>
                </a:solidFill>
              </a:rPr>
              <a:t>5</a:t>
            </a:r>
          </a:p>
        </p:txBody>
      </p:sp>
    </p:spTree>
    <p:extLst>
      <p:ext uri="{BB962C8B-B14F-4D97-AF65-F5344CB8AC3E}">
        <p14:creationId xmlns:p14="http://schemas.microsoft.com/office/powerpoint/2010/main" val="1236305143"/>
      </p:ext>
    </p:extLst>
  </p:cSld>
  <p:clrMapOvr>
    <a:masterClrMapping/>
  </p:clrMapOvr>
  <mc:AlternateContent xmlns:mc="http://schemas.openxmlformats.org/markup-compatibility/2006" xmlns:p14="http://schemas.microsoft.com/office/powerpoint/2010/main">
    <mc:Choice Requires="p14">
      <p:transition spd="slow" p14:dur="2000" advTm="34293"/>
    </mc:Choice>
    <mc:Fallback xmlns="">
      <p:transition spd="slow" advTm="3429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3652" y="162342"/>
            <a:ext cx="8229600" cy="1143000"/>
          </a:xfrm>
        </p:spPr>
        <p:txBody>
          <a:bodyPr>
            <a:noAutofit/>
          </a:bodyPr>
          <a:lstStyle/>
          <a:p>
            <a:pPr algn="l"/>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(LO 2)</a:t>
            </a:r>
            <a:r>
              <a:rPr lang="en-GB" sz="3200" dirty="0">
                <a:latin typeface="Times New Roman" pitchFamily="18" charset="0"/>
                <a:cs typeface="Times New Roman" pitchFamily="18" charset="0"/>
              </a:rPr>
              <a:t/>
            </a:r>
            <a:br>
              <a:rPr lang="en-GB" sz="3200" dirty="0">
                <a:latin typeface="Times New Roman" pitchFamily="18" charset="0"/>
                <a:cs typeface="Times New Roman" pitchFamily="18" charset="0"/>
              </a:rPr>
            </a:br>
            <a:endParaRPr lang="ar-IQ" sz="3200" b="1" dirty="0">
              <a:solidFill>
                <a:srgbClr val="FF0000"/>
              </a:solidFill>
            </a:endParaRPr>
          </a:p>
        </p:txBody>
      </p:sp>
      <p:sp>
        <p:nvSpPr>
          <p:cNvPr id="5" name="عنصر نائب لرقم الشريحة 4"/>
          <p:cNvSpPr>
            <a:spLocks noGrp="1"/>
          </p:cNvSpPr>
          <p:nvPr>
            <p:ph type="sldNum" sz="quarter" idx="12"/>
          </p:nvPr>
        </p:nvSpPr>
        <p:spPr>
          <a:xfrm>
            <a:off x="3307925" y="6400435"/>
            <a:ext cx="390618" cy="365125"/>
          </a:xfrm>
        </p:spPr>
        <p:txBody>
          <a:bodyPr/>
          <a:lstStyle/>
          <a:p>
            <a:endParaRPr lang="ar-SA" dirty="0">
              <a:solidFill>
                <a:prstClr val="black">
                  <a:tint val="75000"/>
                </a:prstClr>
              </a:solidFill>
            </a:endParaRPr>
          </a:p>
          <a:p>
            <a:fld id="{0B34F065-1154-456A-91E3-76DE8E75E17B}" type="slidenum">
              <a:rPr lang="ar-SA" sz="2000" b="1" smtClean="0">
                <a:solidFill>
                  <a:srgbClr val="7030A0"/>
                </a:solidFill>
              </a:rPr>
              <a:pPr/>
              <a:t>6</a:t>
            </a:fld>
            <a:endParaRPr lang="ar-SA" sz="2000" b="1" dirty="0">
              <a:solidFill>
                <a:srgbClr val="7030A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428" y="5983701"/>
            <a:ext cx="754509" cy="833469"/>
          </a:xfrm>
          <a:prstGeom prst="rect">
            <a:avLst/>
          </a:prstGeom>
        </p:spPr>
      </p:pic>
      <p:sp>
        <p:nvSpPr>
          <p:cNvPr id="7" name="Rectangle 6"/>
          <p:cNvSpPr/>
          <p:nvPr/>
        </p:nvSpPr>
        <p:spPr>
          <a:xfrm>
            <a:off x="372979" y="1305342"/>
            <a:ext cx="8157410" cy="3724096"/>
          </a:xfrm>
          <a:prstGeom prst="rect">
            <a:avLst/>
          </a:prstGeom>
        </p:spPr>
        <p:txBody>
          <a:bodyPr wrap="square">
            <a:spAutoFit/>
          </a:bodyPr>
          <a:lstStyle/>
          <a:p>
            <a:r>
              <a:rPr lang="en-GB" sz="2800" u="sng" dirty="0">
                <a:solidFill>
                  <a:srgbClr val="C00000"/>
                </a:solidFill>
              </a:rPr>
              <a:t>the mechanism underlying such changes at puberty</a:t>
            </a:r>
            <a:r>
              <a:rPr lang="en-US" sz="2000" u="sng" dirty="0">
                <a:solidFill>
                  <a:srgbClr val="C00000"/>
                </a:solidFill>
              </a:rPr>
              <a:t/>
            </a:r>
            <a:br>
              <a:rPr lang="en-US" sz="2000" u="sng" dirty="0">
                <a:solidFill>
                  <a:srgbClr val="C00000"/>
                </a:solidFill>
              </a:rPr>
            </a:br>
            <a:r>
              <a:rPr lang="en-GB" sz="2000" dirty="0">
                <a:solidFill>
                  <a:srgbClr val="C00000"/>
                </a:solidFill>
              </a:rPr>
              <a:t> </a:t>
            </a:r>
            <a:r>
              <a:rPr lang="en-US" sz="2000" dirty="0">
                <a:solidFill>
                  <a:schemeClr val="tx1">
                    <a:lumMod val="95000"/>
                    <a:lumOff val="5000"/>
                  </a:schemeClr>
                </a:solidFill>
              </a:rPr>
              <a:t/>
            </a:r>
            <a:br>
              <a:rPr lang="en-US" sz="2000" dirty="0">
                <a:solidFill>
                  <a:schemeClr val="tx1">
                    <a:lumMod val="95000"/>
                    <a:lumOff val="5000"/>
                  </a:schemeClr>
                </a:solidFill>
              </a:rPr>
            </a:br>
            <a:endParaRPr lang="en-US" sz="2000" dirty="0">
              <a:solidFill>
                <a:schemeClr val="tx1">
                  <a:lumMod val="95000"/>
                  <a:lumOff val="5000"/>
                </a:schemeClr>
              </a:solidFill>
            </a:endParaRPr>
          </a:p>
          <a:p>
            <a:r>
              <a:rPr lang="en-US" sz="2800" dirty="0">
                <a:solidFill>
                  <a:schemeClr val="tx1">
                    <a:lumMod val="95000"/>
                    <a:lumOff val="5000"/>
                  </a:schemeClr>
                </a:solidFill>
              </a:rPr>
              <a:t>*-</a:t>
            </a:r>
            <a:r>
              <a:rPr lang="en-GB" sz="2800" dirty="0">
                <a:solidFill>
                  <a:schemeClr val="tx1">
                    <a:lumMod val="95000"/>
                    <a:lumOff val="5000"/>
                  </a:schemeClr>
                </a:solidFill>
              </a:rPr>
              <a:t>Puberty is under hormonal control; the start of puberty is associated with a steady rise in FSH and LH secretion. The brain initiates puberty.</a:t>
            </a:r>
            <a:r>
              <a:rPr lang="en-US" sz="2800" dirty="0">
                <a:solidFill>
                  <a:schemeClr val="tx1">
                    <a:lumMod val="95000"/>
                    <a:lumOff val="5000"/>
                  </a:schemeClr>
                </a:solidFill>
              </a:rPr>
              <a:t/>
            </a:r>
            <a:br>
              <a:rPr lang="en-US" sz="2800" dirty="0">
                <a:solidFill>
                  <a:schemeClr val="tx1">
                    <a:lumMod val="95000"/>
                    <a:lumOff val="5000"/>
                  </a:schemeClr>
                </a:solidFill>
              </a:rPr>
            </a:br>
            <a:r>
              <a:rPr lang="en-US" sz="2800" dirty="0">
                <a:solidFill>
                  <a:schemeClr val="tx1">
                    <a:lumMod val="95000"/>
                    <a:lumOff val="5000"/>
                  </a:schemeClr>
                </a:solidFill>
              </a:rPr>
              <a:t>*-</a:t>
            </a:r>
            <a:r>
              <a:rPr lang="en-GB" sz="2800" dirty="0">
                <a:solidFill>
                  <a:schemeClr val="tx1">
                    <a:lumMod val="95000"/>
                    <a:lumOff val="5000"/>
                  </a:schemeClr>
                </a:solidFill>
              </a:rPr>
              <a:t>Pulsatile </a:t>
            </a:r>
            <a:r>
              <a:rPr lang="en-GB" sz="2800" dirty="0" err="1">
                <a:solidFill>
                  <a:schemeClr val="tx1">
                    <a:lumMod val="95000"/>
                    <a:lumOff val="5000"/>
                  </a:schemeClr>
                </a:solidFill>
              </a:rPr>
              <a:t>GnRH</a:t>
            </a:r>
            <a:r>
              <a:rPr lang="en-GB" sz="2800" dirty="0">
                <a:solidFill>
                  <a:schemeClr val="tx1">
                    <a:lumMod val="95000"/>
                    <a:lumOff val="5000"/>
                  </a:schemeClr>
                </a:solidFill>
              </a:rPr>
              <a:t> secretion leads to rise in FSH and</a:t>
            </a:r>
            <a:br>
              <a:rPr lang="en-GB" sz="2800" dirty="0">
                <a:solidFill>
                  <a:schemeClr val="tx1">
                    <a:lumMod val="95000"/>
                    <a:lumOff val="5000"/>
                  </a:schemeClr>
                </a:solidFill>
              </a:rPr>
            </a:br>
            <a:r>
              <a:rPr lang="en-GB" sz="2800" dirty="0">
                <a:solidFill>
                  <a:schemeClr val="tx1">
                    <a:lumMod val="95000"/>
                    <a:lumOff val="5000"/>
                  </a:schemeClr>
                </a:solidFill>
              </a:rPr>
              <a:t>  </a:t>
            </a:r>
            <a:r>
              <a:rPr lang="en-US" sz="2800" dirty="0">
                <a:solidFill>
                  <a:schemeClr val="tx1">
                    <a:lumMod val="95000"/>
                    <a:lumOff val="5000"/>
                  </a:schemeClr>
                </a:solidFill>
              </a:rPr>
              <a:t> </a:t>
            </a:r>
            <a:r>
              <a:rPr lang="en-GB" sz="2800" dirty="0">
                <a:solidFill>
                  <a:schemeClr val="tx1">
                    <a:lumMod val="95000"/>
                    <a:lumOff val="5000"/>
                  </a:schemeClr>
                </a:solidFill>
              </a:rPr>
              <a:t>LH</a:t>
            </a:r>
            <a:r>
              <a:rPr lang="en-US" sz="2800" dirty="0">
                <a:solidFill>
                  <a:schemeClr val="tx1">
                    <a:lumMod val="95000"/>
                    <a:lumOff val="5000"/>
                  </a:schemeClr>
                </a:solidFill>
              </a:rPr>
              <a:t/>
            </a:r>
            <a:br>
              <a:rPr lang="en-US" sz="2800" dirty="0">
                <a:solidFill>
                  <a:schemeClr val="tx1">
                    <a:lumMod val="95000"/>
                    <a:lumOff val="5000"/>
                  </a:schemeClr>
                </a:solidFill>
              </a:rPr>
            </a:br>
            <a:endParaRPr lang="en-US" sz="2800" dirty="0"/>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23" y="5940502"/>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majid\Pictures\images2QFON8I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486522"/>
            <a:ext cx="668591" cy="37147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21223305"/>
      </p:ext>
    </p:extLst>
  </p:cSld>
  <p:clrMapOvr>
    <a:masterClrMapping/>
  </p:clrMapOvr>
  <mc:AlternateContent xmlns:mc="http://schemas.openxmlformats.org/markup-compatibility/2006" xmlns:p14="http://schemas.microsoft.com/office/powerpoint/2010/main">
    <mc:Choice Requires="p14">
      <p:transition spd="slow" p14:dur="2000" advTm="40858"/>
    </mc:Choice>
    <mc:Fallback xmlns="">
      <p:transition spd="slow" advTm="408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2"/>
          </p:nvPr>
        </p:nvSpPr>
        <p:spPr>
          <a:xfrm>
            <a:off x="3377821" y="6394131"/>
            <a:ext cx="307075" cy="365125"/>
          </a:xfrm>
        </p:spPr>
        <p:txBody>
          <a:bodyPr/>
          <a:lstStyle/>
          <a:p>
            <a:fld id="{0B34F065-1154-456A-91E3-76DE8E75E17B}" type="slidenum">
              <a:rPr lang="ar-SA" sz="2800" b="1" smtClean="0">
                <a:solidFill>
                  <a:srgbClr val="7030A0"/>
                </a:solidFill>
              </a:rPr>
              <a:pPr/>
              <a:t>7</a:t>
            </a:fld>
            <a:endParaRPr lang="ar-SA" sz="2800" b="1" dirty="0">
              <a:solidFill>
                <a:srgbClr val="7030A0"/>
              </a:solidFill>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6428" y="5983701"/>
            <a:ext cx="754509" cy="833469"/>
          </a:xfrm>
          <a:prstGeom prst="rect">
            <a:avLst/>
          </a:prstGeom>
        </p:spPr>
      </p:pic>
      <p:sp>
        <p:nvSpPr>
          <p:cNvPr id="9" name="Title 1"/>
          <p:cNvSpPr>
            <a:spLocks noGrp="1"/>
          </p:cNvSpPr>
          <p:nvPr>
            <p:ph type="title"/>
          </p:nvPr>
        </p:nvSpPr>
        <p:spPr>
          <a:xfrm>
            <a:off x="571472" y="2357430"/>
            <a:ext cx="8229600" cy="1143000"/>
          </a:xfrm>
        </p:spPr>
        <p:txBody>
          <a:bodyPr>
            <a:normAutofit fontScale="90000"/>
          </a:bodyPr>
          <a:lstStyle/>
          <a:p>
            <a:pPr algn="l" rtl="0"/>
            <a:r>
              <a:rPr lang="ar-IQ" sz="2800" b="1" u="sng" dirty="0"/>
              <a:t/>
            </a:r>
            <a:br>
              <a:rPr lang="ar-IQ" sz="2800" b="1" u="sng" dirty="0"/>
            </a:br>
            <a:r>
              <a:rPr lang="en-GB" sz="2800" b="1" u="sng" dirty="0"/>
              <a:t/>
            </a:r>
            <a:br>
              <a:rPr lang="en-GB" sz="2800" b="1" u="sng" dirty="0"/>
            </a:br>
            <a:r>
              <a:rPr lang="en-US" sz="2800" dirty="0"/>
              <a:t/>
            </a:r>
            <a:br>
              <a:rPr lang="en-US" sz="2800" dirty="0"/>
            </a:br>
            <a:r>
              <a:rPr lang="en-GB" sz="2700" dirty="0"/>
              <a:t>Body weight is the most important factor in the timing of</a:t>
            </a:r>
            <a:br>
              <a:rPr lang="en-GB" sz="2700" dirty="0"/>
            </a:br>
            <a:r>
              <a:rPr lang="en-GB" sz="2700" dirty="0"/>
              <a:t>     puberty</a:t>
            </a:r>
            <a:br>
              <a:rPr lang="en-GB" sz="2700" dirty="0"/>
            </a:br>
            <a:r>
              <a:rPr lang="en-US" sz="2700" dirty="0"/>
              <a:t/>
            </a:r>
            <a:br>
              <a:rPr lang="en-US" sz="2700" dirty="0"/>
            </a:br>
            <a:r>
              <a:rPr lang="en-GB" sz="2700" dirty="0"/>
              <a:t>Critical weight is </a:t>
            </a:r>
            <a:r>
              <a:rPr lang="en-GB" sz="2700" b="1" dirty="0"/>
              <a:t>47kg for menarche</a:t>
            </a:r>
            <a:r>
              <a:rPr lang="en-US" sz="2700" dirty="0"/>
              <a:t/>
            </a:r>
            <a:br>
              <a:rPr lang="en-US" sz="2700" dirty="0"/>
            </a:br>
            <a:r>
              <a:rPr lang="en-US" sz="2700" dirty="0"/>
              <a:t>     </a:t>
            </a:r>
            <a:r>
              <a:rPr lang="en-US" sz="2700" dirty="0">
                <a:solidFill>
                  <a:srgbClr val="C00000"/>
                </a:solidFill>
              </a:rPr>
              <a:t>*</a:t>
            </a:r>
            <a:r>
              <a:rPr lang="en-US" sz="2700" dirty="0"/>
              <a:t> </a:t>
            </a:r>
            <a:r>
              <a:rPr lang="en-GB" sz="2700" dirty="0"/>
              <a:t>If body weight falls significantly below this the reproductive</a:t>
            </a:r>
            <a:br>
              <a:rPr lang="en-GB" sz="2700" dirty="0"/>
            </a:br>
            <a:r>
              <a:rPr lang="en-GB" sz="2700" dirty="0"/>
              <a:t>        cycle ceases (may be signalled to the brain by </a:t>
            </a:r>
            <a:r>
              <a:rPr lang="en-GB" sz="2700" dirty="0" err="1"/>
              <a:t>Leptins</a:t>
            </a:r>
            <a:r>
              <a:rPr lang="en-GB" sz="2700" dirty="0"/>
              <a:t>)</a:t>
            </a:r>
            <a:br>
              <a:rPr lang="en-GB" sz="2700" dirty="0"/>
            </a:br>
            <a:r>
              <a:rPr lang="en-US" sz="2700" dirty="0"/>
              <a:t/>
            </a:r>
            <a:br>
              <a:rPr lang="en-US" sz="2700" dirty="0"/>
            </a:br>
            <a:r>
              <a:rPr lang="en-GB" sz="2700" dirty="0"/>
              <a:t>Growth spurt start weight is </a:t>
            </a:r>
            <a:r>
              <a:rPr lang="en-GB" sz="2700" b="1" dirty="0"/>
              <a:t>30kg for girls and 55kg for boys</a:t>
            </a:r>
            <a:br>
              <a:rPr lang="en-GB" sz="2700" b="1" dirty="0"/>
            </a:br>
            <a:r>
              <a:rPr lang="en-US" sz="2700" dirty="0"/>
              <a:t/>
            </a:r>
            <a:br>
              <a:rPr lang="en-US" sz="2700" dirty="0"/>
            </a:br>
            <a:endParaRPr lang="ar-IQ" sz="2700" dirty="0"/>
          </a:p>
        </p:txBody>
      </p:sp>
      <p:pic>
        <p:nvPicPr>
          <p:cNvPr id="6" name="Picture 5" descr="C:\Users\majid\Pictures\images2QFON8I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45692"/>
            <a:ext cx="668591" cy="3714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79535"/>
            <a:ext cx="686217" cy="5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99705" y="407935"/>
            <a:ext cx="2360774" cy="584775"/>
          </a:xfrm>
          <a:prstGeom prst="rect">
            <a:avLst/>
          </a:prstGeom>
        </p:spPr>
        <p:txBody>
          <a:bodyPr wrap="none">
            <a:spAutoFit/>
          </a:bodyPr>
          <a:lstStyle/>
          <a:p>
            <a:r>
              <a:rPr lang="en-GB" sz="3200" b="1" u="sng" dirty="0">
                <a:solidFill>
                  <a:schemeClr val="accent6">
                    <a:lumMod val="50000"/>
                  </a:schemeClr>
                </a:solidFill>
              </a:rPr>
              <a:t>Body Weight</a:t>
            </a:r>
            <a:endParaRPr lang="en-US" sz="3200" dirty="0"/>
          </a:p>
        </p:txBody>
      </p:sp>
      <p:sp>
        <p:nvSpPr>
          <p:cNvPr id="4" name="Rectangle 3"/>
          <p:cNvSpPr/>
          <p:nvPr/>
        </p:nvSpPr>
        <p:spPr>
          <a:xfrm>
            <a:off x="334295" y="177102"/>
            <a:ext cx="1212191" cy="523220"/>
          </a:xfrm>
          <a:prstGeom prst="rect">
            <a:avLst/>
          </a:prstGeom>
        </p:spPr>
        <p:txBody>
          <a:bodyPr wrap="none">
            <a:spAutoFit/>
          </a:bodyPr>
          <a:lstStyle/>
          <a:p>
            <a:r>
              <a:rPr lang="en-US" sz="2800" b="1" dirty="0">
                <a:solidFill>
                  <a:srgbClr val="FF0000"/>
                </a:solidFill>
                <a:latin typeface="Times" panose="02020603050405020304" pitchFamily="18" charset="0"/>
                <a:ea typeface="Times New Roman" panose="02020603050405020304" pitchFamily="18" charset="0"/>
                <a:cs typeface="Times" panose="02020603050405020304" pitchFamily="18" charset="0"/>
              </a:rPr>
              <a:t>(LO 2)</a:t>
            </a:r>
            <a:endParaRPr lang="en-US" sz="2800" dirty="0"/>
          </a:p>
        </p:txBody>
      </p:sp>
    </p:spTree>
    <p:extLst>
      <p:ext uri="{BB962C8B-B14F-4D97-AF65-F5344CB8AC3E}">
        <p14:creationId xmlns:p14="http://schemas.microsoft.com/office/powerpoint/2010/main" val="907260732"/>
      </p:ext>
    </p:extLst>
  </p:cSld>
  <p:clrMapOvr>
    <a:masterClrMapping/>
  </p:clrMapOvr>
  <mc:AlternateContent xmlns:mc="http://schemas.openxmlformats.org/markup-compatibility/2006" xmlns:p14="http://schemas.microsoft.com/office/powerpoint/2010/main">
    <mc:Choice Requires="p14">
      <p:transition spd="slow" p14:dur="2000" advTm="44095"/>
    </mc:Choice>
    <mc:Fallback xmlns="">
      <p:transition spd="slow" advTm="4409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5130" y="5987018"/>
            <a:ext cx="754509" cy="833469"/>
          </a:xfrm>
          <a:prstGeom prst="rect">
            <a:avLst/>
          </a:prstGeom>
        </p:spPr>
      </p:pic>
      <p:sp>
        <p:nvSpPr>
          <p:cNvPr id="2" name="Rectangle 1"/>
          <p:cNvSpPr/>
          <p:nvPr/>
        </p:nvSpPr>
        <p:spPr>
          <a:xfrm>
            <a:off x="217144" y="203770"/>
            <a:ext cx="8790377" cy="4893647"/>
          </a:xfrm>
          <a:prstGeom prst="rect">
            <a:avLst/>
          </a:prstGeom>
        </p:spPr>
        <p:txBody>
          <a:bodyPr wrap="square">
            <a:spAutoFit/>
          </a:bodyPr>
          <a:lstStyle/>
          <a:p>
            <a:r>
              <a:rPr lang="en-GB" sz="2400" b="1" u="sng" dirty="0" err="1">
                <a:solidFill>
                  <a:srgbClr val="FF0000"/>
                </a:solidFill>
              </a:rPr>
              <a:t>Adrenarche</a:t>
            </a:r>
            <a:r>
              <a:rPr lang="en-GB" sz="2400" b="1" u="sng" dirty="0">
                <a:solidFill>
                  <a:srgbClr val="FF0000"/>
                </a:solidFill>
              </a:rPr>
              <a:t> (Pubic and Axillary hair)</a:t>
            </a:r>
            <a:r>
              <a:rPr lang="en-US" sz="2400" dirty="0"/>
              <a:t/>
            </a:r>
            <a:br>
              <a:rPr lang="en-US" sz="2400" dirty="0"/>
            </a:br>
            <a:r>
              <a:rPr lang="en-GB" sz="2400" dirty="0"/>
              <a:t>Depends on androgens in both sexes</a:t>
            </a:r>
            <a:r>
              <a:rPr lang="en-US" sz="2400" dirty="0"/>
              <a:t/>
            </a:r>
            <a:br>
              <a:rPr lang="en-US" sz="2400" dirty="0"/>
            </a:br>
            <a:r>
              <a:rPr lang="en-US" sz="2400" dirty="0"/>
              <a:t>             </a:t>
            </a:r>
            <a:r>
              <a:rPr lang="en-US" sz="2400" dirty="0">
                <a:solidFill>
                  <a:srgbClr val="FF0000"/>
                </a:solidFill>
              </a:rPr>
              <a:t>*</a:t>
            </a:r>
            <a:r>
              <a:rPr lang="en-US" sz="2400" dirty="0"/>
              <a:t> </a:t>
            </a:r>
            <a:r>
              <a:rPr lang="en-GB" sz="2400" dirty="0"/>
              <a:t>From </a:t>
            </a:r>
            <a:r>
              <a:rPr lang="en-GB" sz="2400" b="1" dirty="0"/>
              <a:t>adrenal glands in girls</a:t>
            </a:r>
            <a:r>
              <a:rPr lang="en-US" sz="2400" dirty="0"/>
              <a:t/>
            </a:r>
            <a:br>
              <a:rPr lang="en-US" sz="2400" dirty="0"/>
            </a:br>
            <a:r>
              <a:rPr lang="en-GB" sz="2400" b="1" u="sng" dirty="0">
                <a:solidFill>
                  <a:srgbClr val="FF0000"/>
                </a:solidFill>
              </a:rPr>
              <a:t>Growth Spurt</a:t>
            </a:r>
            <a:r>
              <a:rPr lang="en-US" sz="2400" dirty="0"/>
              <a:t/>
            </a:r>
            <a:br>
              <a:rPr lang="en-US" sz="2400" dirty="0"/>
            </a:br>
            <a:r>
              <a:rPr lang="en-GB" sz="2400" dirty="0"/>
              <a:t>Occurs in both sexes, but is earlier and shorter in girls</a:t>
            </a:r>
            <a:r>
              <a:rPr lang="en-US" sz="2400" dirty="0"/>
              <a:t/>
            </a:r>
            <a:br>
              <a:rPr lang="en-US" sz="2400" dirty="0"/>
            </a:br>
            <a:r>
              <a:rPr lang="en-GB" sz="2400" dirty="0"/>
              <a:t>Men are larger as growth spurt is longer and slightly</a:t>
            </a:r>
            <a:br>
              <a:rPr lang="en-GB" sz="2400" dirty="0"/>
            </a:br>
            <a:r>
              <a:rPr lang="en-GB" sz="2400" dirty="0"/>
              <a:t>  faster</a:t>
            </a:r>
            <a:r>
              <a:rPr lang="en-US" sz="2400" dirty="0"/>
              <a:t/>
            </a:r>
            <a:br>
              <a:rPr lang="en-US" sz="2400" dirty="0"/>
            </a:br>
            <a:r>
              <a:rPr lang="en-US" sz="2400" dirty="0"/>
              <a:t>It </a:t>
            </a:r>
            <a:r>
              <a:rPr lang="en-GB" sz="2400" dirty="0"/>
              <a:t>Depends on </a:t>
            </a:r>
            <a:r>
              <a:rPr lang="en-GB" sz="2400" b="1" dirty="0"/>
              <a:t>Growth Hormone</a:t>
            </a:r>
            <a:r>
              <a:rPr lang="en-GB" sz="2400" dirty="0"/>
              <a:t> and </a:t>
            </a:r>
            <a:r>
              <a:rPr lang="en-GB" sz="2400" b="1" dirty="0"/>
              <a:t>Steroids</a:t>
            </a:r>
            <a:r>
              <a:rPr lang="en-GB" sz="2400" dirty="0"/>
              <a:t> in both</a:t>
            </a:r>
            <a:br>
              <a:rPr lang="en-GB" sz="2400" dirty="0"/>
            </a:br>
            <a:r>
              <a:rPr lang="en-GB" sz="2400" dirty="0"/>
              <a:t>  sexes</a:t>
            </a:r>
            <a:r>
              <a:rPr lang="en-US" sz="2400" dirty="0"/>
              <a:t> and </a:t>
            </a:r>
            <a:r>
              <a:rPr lang="en-GB" sz="2400" dirty="0"/>
              <a:t>Ended in both sexes by </a:t>
            </a:r>
            <a:r>
              <a:rPr lang="en-GB" sz="2400" b="1" dirty="0"/>
              <a:t>epiphyseal fusion</a:t>
            </a:r>
            <a:r>
              <a:rPr lang="en-US" sz="2400" dirty="0"/>
              <a:t/>
            </a:r>
            <a:br>
              <a:rPr lang="en-US" sz="2400" dirty="0"/>
            </a:br>
            <a:r>
              <a:rPr lang="en-US" sz="2400" dirty="0"/>
              <a:t>      </a:t>
            </a:r>
            <a:r>
              <a:rPr lang="en-US" sz="2400" dirty="0">
                <a:solidFill>
                  <a:srgbClr val="FF0000"/>
                </a:solidFill>
              </a:rPr>
              <a:t>*</a:t>
            </a:r>
            <a:r>
              <a:rPr lang="en-GB" sz="2400" b="1" dirty="0"/>
              <a:t>Oestrogen </a:t>
            </a:r>
            <a:r>
              <a:rPr lang="en-GB" sz="2400" dirty="0"/>
              <a:t>closes epiphyses earlier in girls. </a:t>
            </a:r>
            <a:br>
              <a:rPr lang="en-GB" sz="2400" dirty="0"/>
            </a:br>
            <a:r>
              <a:rPr lang="en-GB" sz="2400" dirty="0"/>
              <a:t>      Oestrogen is needed to initiate the growth spurt, </a:t>
            </a:r>
            <a:br>
              <a:rPr lang="en-GB" sz="2400" dirty="0"/>
            </a:br>
            <a:r>
              <a:rPr lang="en-GB" sz="2400" dirty="0"/>
              <a:t>      but once levels reach a certain point it causes the</a:t>
            </a:r>
            <a:br>
              <a:rPr lang="en-GB" sz="2400" dirty="0"/>
            </a:br>
            <a:r>
              <a:rPr lang="en-GB" sz="2400" dirty="0"/>
              <a:t>      epiphyses to fuse. </a:t>
            </a:r>
            <a:endParaRPr lang="en-US" sz="2400" dirty="0"/>
          </a:p>
        </p:txBody>
      </p:sp>
      <p:sp>
        <p:nvSpPr>
          <p:cNvPr id="5" name="Rectangle 4"/>
          <p:cNvSpPr/>
          <p:nvPr/>
        </p:nvSpPr>
        <p:spPr>
          <a:xfrm>
            <a:off x="681169" y="4993015"/>
            <a:ext cx="6460957" cy="1569660"/>
          </a:xfrm>
          <a:prstGeom prst="rect">
            <a:avLst/>
          </a:prstGeom>
        </p:spPr>
        <p:txBody>
          <a:bodyPr wrap="square">
            <a:spAutoFit/>
          </a:bodyPr>
          <a:lstStyle/>
          <a:p>
            <a:r>
              <a:rPr lang="en-GB" sz="2400" b="1" u="sng" dirty="0" err="1">
                <a:solidFill>
                  <a:srgbClr val="FF0000"/>
                </a:solidFill>
              </a:rPr>
              <a:t>Thelarche</a:t>
            </a:r>
            <a:r>
              <a:rPr lang="en-GB" sz="2400" b="1" u="sng" dirty="0">
                <a:solidFill>
                  <a:srgbClr val="FF0000"/>
                </a:solidFill>
              </a:rPr>
              <a:t> (Breast Development)</a:t>
            </a:r>
            <a:r>
              <a:rPr lang="en-US" sz="2400" dirty="0">
                <a:solidFill>
                  <a:srgbClr val="FF0000"/>
                </a:solidFill>
              </a:rPr>
              <a:t/>
            </a:r>
            <a:br>
              <a:rPr lang="en-US" sz="2400" dirty="0">
                <a:solidFill>
                  <a:srgbClr val="FF0000"/>
                </a:solidFill>
              </a:rPr>
            </a:br>
            <a:r>
              <a:rPr lang="en-GB" sz="2400" dirty="0"/>
              <a:t>Dependant on oestrogen</a:t>
            </a:r>
            <a:r>
              <a:rPr lang="en-US" sz="2400" dirty="0"/>
              <a:t/>
            </a:r>
            <a:br>
              <a:rPr lang="en-US" sz="2400" dirty="0"/>
            </a:br>
            <a:r>
              <a:rPr lang="en-GB" sz="2400" b="1" u="sng" dirty="0">
                <a:solidFill>
                  <a:srgbClr val="FF0000"/>
                </a:solidFill>
              </a:rPr>
              <a:t>Male Genital Development</a:t>
            </a:r>
            <a:r>
              <a:rPr lang="en-US" sz="2400" dirty="0"/>
              <a:t/>
            </a:r>
            <a:br>
              <a:rPr lang="en-US" sz="2400" dirty="0"/>
            </a:br>
            <a:r>
              <a:rPr lang="en-GB" sz="2400" dirty="0"/>
              <a:t>Dependant on testosterone</a:t>
            </a:r>
            <a:endParaRPr lang="en-US" sz="2400" dirty="0"/>
          </a:p>
        </p:txBody>
      </p:sp>
      <p:sp>
        <p:nvSpPr>
          <p:cNvPr id="3" name="TextBox 2"/>
          <p:cNvSpPr txBox="1"/>
          <p:nvPr/>
        </p:nvSpPr>
        <p:spPr>
          <a:xfrm>
            <a:off x="4898935" y="6297745"/>
            <a:ext cx="340158" cy="461665"/>
          </a:xfrm>
          <a:prstGeom prst="rect">
            <a:avLst/>
          </a:prstGeom>
          <a:noFill/>
        </p:spPr>
        <p:txBody>
          <a:bodyPr wrap="none" rtlCol="0">
            <a:spAutoFit/>
          </a:bodyPr>
          <a:lstStyle/>
          <a:p>
            <a:r>
              <a:rPr lang="en-US" sz="2400" b="1" dirty="0">
                <a:solidFill>
                  <a:srgbClr val="7030A0"/>
                </a:solidFill>
              </a:rPr>
              <a:t>8</a:t>
            </a:r>
          </a:p>
        </p:txBody>
      </p:sp>
      <p:pic>
        <p:nvPicPr>
          <p:cNvPr id="7" name="Picture 6" descr="C:\Users\majid\Pictures\images2QFON8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45692"/>
            <a:ext cx="668591" cy="3714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12304" y="5883114"/>
            <a:ext cx="688908" cy="562578"/>
          </a:xfrm>
          <a:prstGeom prst="rect">
            <a:avLst/>
          </a:prstGeom>
        </p:spPr>
      </p:pic>
    </p:spTree>
    <p:custDataLst>
      <p:tags r:id="rId1"/>
    </p:custDataLst>
    <p:extLst>
      <p:ext uri="{BB962C8B-B14F-4D97-AF65-F5344CB8AC3E}">
        <p14:creationId xmlns:p14="http://schemas.microsoft.com/office/powerpoint/2010/main" val="1053623167"/>
      </p:ext>
    </p:extLst>
  </p:cSld>
  <p:clrMapOvr>
    <a:masterClrMapping/>
  </p:clrMapOvr>
  <mc:AlternateContent xmlns:mc="http://schemas.openxmlformats.org/markup-compatibility/2006" xmlns:p14="http://schemas.microsoft.com/office/powerpoint/2010/main">
    <mc:Choice Requires="p14">
      <p:transition spd="slow" p14:dur="2000" advTm="60044"/>
    </mc:Choice>
    <mc:Fallback xmlns="">
      <p:transition spd="slow" advTm="6004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4614" y="1624263"/>
            <a:ext cx="8229600" cy="3208421"/>
          </a:xfrm>
        </p:spPr>
        <p:txBody>
          <a:bodyPr>
            <a:normAutofit/>
          </a:bodyPr>
          <a:lstStyle/>
          <a:p>
            <a:pPr algn="just" rtl="0"/>
            <a:endParaRPr lang="en-US" sz="2600" dirty="0">
              <a:cs typeface="Times New Roman" pitchFamily="18" charset="0"/>
            </a:endParaRPr>
          </a:p>
          <a:p>
            <a:pPr marL="0" indent="0" algn="just" rtl="0">
              <a:buNone/>
            </a:pPr>
            <a:r>
              <a:rPr lang="en-US" sz="2800" dirty="0" smtClean="0"/>
              <a:t>Pubertal </a:t>
            </a:r>
            <a:r>
              <a:rPr lang="en-US" sz="2800" dirty="0"/>
              <a:t>development was described by Tanner </a:t>
            </a:r>
            <a:r>
              <a:rPr lang="en-US" sz="2800" dirty="0" smtClean="0"/>
              <a:t>and depends on </a:t>
            </a:r>
            <a:r>
              <a:rPr lang="en-US" sz="2800" dirty="0"/>
              <a:t>the stages of breast, genitals and pubic </a:t>
            </a:r>
            <a:r>
              <a:rPr lang="en-US" sz="2800" dirty="0" smtClean="0"/>
              <a:t>hair development ,</a:t>
            </a:r>
            <a:r>
              <a:rPr lang="en-US" sz="2800" dirty="0" smtClean="0"/>
              <a:t>it ranges from</a:t>
            </a:r>
            <a:r>
              <a:rPr lang="en-US" sz="2800" dirty="0" smtClean="0"/>
              <a:t> </a:t>
            </a:r>
            <a:r>
              <a:rPr lang="en-US" sz="2800" dirty="0"/>
              <a:t>1 to 5.</a:t>
            </a:r>
            <a:endParaRPr lang="ar-IQ" sz="2800" dirty="0"/>
          </a:p>
          <a:p>
            <a:pPr marL="0" indent="0" algn="just" rtl="0">
              <a:buNone/>
            </a:pPr>
            <a:endParaRPr lang="ar-IQ" dirty="0">
              <a:cs typeface="Times New Roman" pitchFamily="18" charset="0"/>
            </a:endParaRPr>
          </a:p>
        </p:txBody>
      </p:sp>
      <p:sp>
        <p:nvSpPr>
          <p:cNvPr id="4" name="عنصر نائب لرقم الشريحة 3"/>
          <p:cNvSpPr>
            <a:spLocks noGrp="1"/>
          </p:cNvSpPr>
          <p:nvPr>
            <p:ph type="sldNum" sz="quarter" idx="12"/>
          </p:nvPr>
        </p:nvSpPr>
        <p:spPr>
          <a:xfrm>
            <a:off x="3727623" y="6400801"/>
            <a:ext cx="511791" cy="293380"/>
          </a:xfrm>
        </p:spPr>
        <p:txBody>
          <a:bodyPr/>
          <a:lstStyle/>
          <a:p>
            <a:fld id="{0B34F065-1154-456A-91E3-76DE8E75E17B}" type="slidenum">
              <a:rPr lang="ar-SA" sz="2000" b="1" smtClean="0">
                <a:solidFill>
                  <a:srgbClr val="7030A0"/>
                </a:solidFill>
              </a:rPr>
              <a:pPr/>
              <a:t>9</a:t>
            </a:fld>
            <a:endParaRPr lang="ar-SA" sz="2000" b="1" dirty="0">
              <a:solidFill>
                <a:srgbClr val="7030A0"/>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428" y="5983701"/>
            <a:ext cx="754509" cy="833469"/>
          </a:xfrm>
          <a:prstGeom prst="rect">
            <a:avLst/>
          </a:prstGeom>
        </p:spPr>
      </p:pic>
      <p:sp>
        <p:nvSpPr>
          <p:cNvPr id="6" name="Title 5"/>
          <p:cNvSpPr>
            <a:spLocks noGrp="1"/>
          </p:cNvSpPr>
          <p:nvPr>
            <p:ph type="title"/>
          </p:nvPr>
        </p:nvSpPr>
        <p:spPr>
          <a:xfrm>
            <a:off x="96828" y="523910"/>
            <a:ext cx="8229600" cy="1689056"/>
          </a:xfrm>
        </p:spPr>
        <p:txBody>
          <a:bodyPr>
            <a:normAutofit/>
          </a:bodyPr>
          <a:lstStyle/>
          <a:p>
            <a:r>
              <a:rPr lang="en-US" sz="3200" b="1" dirty="0">
                <a:solidFill>
                  <a:srgbClr val="FF0000"/>
                </a:solidFill>
              </a:rPr>
              <a:t>Tanner’s staging</a:t>
            </a:r>
            <a:endParaRPr lang="en-US" sz="3200" dirty="0"/>
          </a:p>
        </p:txBody>
      </p:sp>
      <p:pic>
        <p:nvPicPr>
          <p:cNvPr id="8" name="Picture 7"/>
          <p:cNvPicPr>
            <a:picLocks noChangeAspect="1"/>
          </p:cNvPicPr>
          <p:nvPr/>
        </p:nvPicPr>
        <p:blipFill>
          <a:blip r:embed="rId4"/>
          <a:stretch>
            <a:fillRect/>
          </a:stretch>
        </p:blipFill>
        <p:spPr>
          <a:xfrm>
            <a:off x="12304" y="5883114"/>
            <a:ext cx="688908" cy="562578"/>
          </a:xfrm>
          <a:prstGeom prst="rect">
            <a:avLst/>
          </a:prstGeom>
        </p:spPr>
      </p:pic>
      <p:pic>
        <p:nvPicPr>
          <p:cNvPr id="9" name="Picture 8" descr="C:\Users\majid\Pictures\images2QFON8I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433212"/>
            <a:ext cx="691053" cy="3839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4614" y="180858"/>
            <a:ext cx="1392071" cy="584775"/>
          </a:xfrm>
          <a:prstGeom prst="rect">
            <a:avLst/>
          </a:prstGeom>
          <a:noFill/>
        </p:spPr>
        <p:txBody>
          <a:bodyPr wrap="square" rtlCol="0">
            <a:spAutoFit/>
          </a:bodyPr>
          <a:lstStyle/>
          <a:p>
            <a:r>
              <a:rPr lang="en-US" sz="3200" b="1" dirty="0">
                <a:solidFill>
                  <a:srgbClr val="FF0000"/>
                </a:solidFill>
              </a:rPr>
              <a:t>(LO 2)</a:t>
            </a:r>
          </a:p>
        </p:txBody>
      </p:sp>
    </p:spTree>
    <p:custDataLst>
      <p:tags r:id="rId1"/>
    </p:custDataLst>
    <p:extLst>
      <p:ext uri="{BB962C8B-B14F-4D97-AF65-F5344CB8AC3E}">
        <p14:creationId xmlns:p14="http://schemas.microsoft.com/office/powerpoint/2010/main" val="943901508"/>
      </p:ext>
    </p:extLst>
  </p:cSld>
  <p:clrMapOvr>
    <a:masterClrMapping/>
  </p:clrMapOvr>
  <mc:AlternateContent xmlns:mc="http://schemas.openxmlformats.org/markup-compatibility/2006" xmlns:p14="http://schemas.microsoft.com/office/powerpoint/2010/main">
    <mc:Choice Requires="p14">
      <p:transition spd="slow" p14:dur="2000" advTm="17944"/>
    </mc:Choice>
    <mc:Fallback xmlns="">
      <p:transition spd="slow" advTm="17944"/>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ags/tag10.xml><?xml version="1.0" encoding="utf-8"?>
<p:tagLst xmlns:a="http://schemas.openxmlformats.org/drawingml/2006/main" xmlns:r="http://schemas.openxmlformats.org/officeDocument/2006/relationships" xmlns:p="http://schemas.openxmlformats.org/presentationml/2006/main">
  <p:tag name="TIMING" val="|5.1|4.8|5.4"/>
</p:tagLst>
</file>

<file path=ppt/tags/tag11.xml><?xml version="1.0" encoding="utf-8"?>
<p:tagLst xmlns:a="http://schemas.openxmlformats.org/drawingml/2006/main" xmlns:r="http://schemas.openxmlformats.org/officeDocument/2006/relationships" xmlns:p="http://schemas.openxmlformats.org/presentationml/2006/main">
  <p:tag name="TIMING" val="|1|3.1|3.8|2.6|1|1.2|2.1|4.1"/>
</p:tagLst>
</file>

<file path=ppt/tags/tag12.xml><?xml version="1.0" encoding="utf-8"?>
<p:tagLst xmlns:a="http://schemas.openxmlformats.org/drawingml/2006/main" xmlns:r="http://schemas.openxmlformats.org/officeDocument/2006/relationships" xmlns:p="http://schemas.openxmlformats.org/presentationml/2006/main">
  <p:tag name="TIMING" val="|0.9|0.5|0.5|0.6"/>
</p:tagLst>
</file>

<file path=ppt/tags/tag2.xml><?xml version="1.0" encoding="utf-8"?>
<p:tagLst xmlns:a="http://schemas.openxmlformats.org/drawingml/2006/main" xmlns:r="http://schemas.openxmlformats.org/officeDocument/2006/relationships" xmlns:p="http://schemas.openxmlformats.org/presentationml/2006/main">
  <p:tag name="TIMING" val="|37"/>
</p:tagLst>
</file>

<file path=ppt/tags/tag3.xml><?xml version="1.0" encoding="utf-8"?>
<p:tagLst xmlns:a="http://schemas.openxmlformats.org/drawingml/2006/main" xmlns:r="http://schemas.openxmlformats.org/officeDocument/2006/relationships" xmlns:p="http://schemas.openxmlformats.org/presentationml/2006/main">
  <p:tag name="TIMING" val="|1.3|5.5|5.2|4.9|2.6|3|7.2"/>
</p:tagLst>
</file>

<file path=ppt/tags/tag4.xml><?xml version="1.0" encoding="utf-8"?>
<p:tagLst xmlns:a="http://schemas.openxmlformats.org/drawingml/2006/main" xmlns:r="http://schemas.openxmlformats.org/officeDocument/2006/relationships" xmlns:p="http://schemas.openxmlformats.org/presentationml/2006/main">
  <p:tag name="TIMING" val="|1|0.2|0.2|0.3"/>
</p:tagLst>
</file>

<file path=ppt/tags/tag5.xml><?xml version="1.0" encoding="utf-8"?>
<p:tagLst xmlns:a="http://schemas.openxmlformats.org/drawingml/2006/main" xmlns:r="http://schemas.openxmlformats.org/officeDocument/2006/relationships" xmlns:p="http://schemas.openxmlformats.org/presentationml/2006/main">
  <p:tag name="TIMING" val="|0.3|0.2|0.4|0.3"/>
</p:tagLst>
</file>

<file path=ppt/tags/tag6.xml><?xml version="1.0" encoding="utf-8"?>
<p:tagLst xmlns:a="http://schemas.openxmlformats.org/drawingml/2006/main" xmlns:r="http://schemas.openxmlformats.org/officeDocument/2006/relationships" xmlns:p="http://schemas.openxmlformats.org/presentationml/2006/main">
  <p:tag name="TIMING" val="|2.2|4.2|2.7|5.4"/>
</p:tagLst>
</file>

<file path=ppt/tags/tag7.xml><?xml version="1.0" encoding="utf-8"?>
<p:tagLst xmlns:a="http://schemas.openxmlformats.org/drawingml/2006/main" xmlns:r="http://schemas.openxmlformats.org/officeDocument/2006/relationships" xmlns:p="http://schemas.openxmlformats.org/presentationml/2006/main">
  <p:tag name="TIMING" val="|93.5"/>
</p:tagLst>
</file>

<file path=ppt/tags/tag8.xml><?xml version="1.0" encoding="utf-8"?>
<p:tagLst xmlns:a="http://schemas.openxmlformats.org/drawingml/2006/main" xmlns:r="http://schemas.openxmlformats.org/officeDocument/2006/relationships" xmlns:p="http://schemas.openxmlformats.org/presentationml/2006/main">
  <p:tag name="TIMING" val="|17.8|9.7|1.4|2.4"/>
</p:tagLst>
</file>

<file path=ppt/tags/tag9.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Office Theme">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0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0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12331</TotalTime>
  <Words>476</Words>
  <Application>Microsoft Office PowerPoint</Application>
  <PresentationFormat>On-screen Show (4:3)</PresentationFormat>
  <Paragraphs>131</Paragraphs>
  <Slides>25</Slides>
  <Notes>4</Notes>
  <HiddenSlides>0</HiddenSlides>
  <MMClips>2</MMClips>
  <ScaleCrop>false</ScaleCrop>
  <HeadingPairs>
    <vt:vector size="6" baseType="variant">
      <vt:variant>
        <vt:lpstr>Fonts Used</vt:lpstr>
      </vt:variant>
      <vt:variant>
        <vt:i4>7</vt:i4>
      </vt:variant>
      <vt:variant>
        <vt:lpstr>Theme</vt:lpstr>
      </vt:variant>
      <vt:variant>
        <vt:i4>18</vt:i4>
      </vt:variant>
      <vt:variant>
        <vt:lpstr>Slide Titles</vt:lpstr>
      </vt:variant>
      <vt:variant>
        <vt:i4>25</vt:i4>
      </vt:variant>
    </vt:vector>
  </HeadingPairs>
  <TitlesOfParts>
    <vt:vector size="50" baseType="lpstr">
      <vt:lpstr>Aharoni</vt:lpstr>
      <vt:lpstr>Arial</vt:lpstr>
      <vt:lpstr>Berlin Sans FB Demi</vt:lpstr>
      <vt:lpstr>Calibri</vt:lpstr>
      <vt:lpstr>Calibri Light</vt:lpstr>
      <vt:lpstr>Times</vt:lpstr>
      <vt:lpstr>Times New Roman</vt:lpstr>
      <vt:lpstr>Office Theme</vt:lpstr>
      <vt:lpstr>1_Office Theme</vt:lpstr>
      <vt:lpstr>سمة Office</vt:lpstr>
      <vt:lpstr>1_سمة Office</vt:lpstr>
      <vt:lpstr>2_سمة Office</vt:lpstr>
      <vt:lpstr>4_سمة Office</vt:lpstr>
      <vt:lpstr>7_سمة Office</vt:lpstr>
      <vt:lpstr>13_سمة Office</vt:lpstr>
      <vt:lpstr>20_سمة Office</vt:lpstr>
      <vt:lpstr>21_سمة Office</vt:lpstr>
      <vt:lpstr>22_سمة Office</vt:lpstr>
      <vt:lpstr>23_سمة Office</vt:lpstr>
      <vt:lpstr>25_سمة Office</vt:lpstr>
      <vt:lpstr>26_سمة Office</vt:lpstr>
      <vt:lpstr>27_سمة Office</vt:lpstr>
      <vt:lpstr>29_سمة Office</vt:lpstr>
      <vt:lpstr>30_سمة Office</vt:lpstr>
      <vt:lpstr>35_سمة Office</vt:lpstr>
      <vt:lpstr>PowerPoint Presentation</vt:lpstr>
      <vt:lpstr>PowerPoint Presentation</vt:lpstr>
      <vt:lpstr>. (LO 1) The sequence of physiological and anatomical changes that  occur in the male and female at puberty </vt:lpstr>
      <vt:lpstr>PowerPoint Presentation</vt:lpstr>
      <vt:lpstr>PowerPoint Presentation</vt:lpstr>
      <vt:lpstr>(LO 2) </vt:lpstr>
      <vt:lpstr>   Body weight is the most important factor in the timing of      puberty  Critical weight is 47kg for menarche      * If body weight falls significantly below this the reproductive         cycle ceases (may be signalled to the brain by Leptins)  Growth spurt start weight is 30kg for girls and 55kg for boys  </vt:lpstr>
      <vt:lpstr>PowerPoint Presentation</vt:lpstr>
      <vt:lpstr>Tanner’s staging</vt:lpstr>
      <vt:lpstr>PowerPoint Presentation</vt:lpstr>
      <vt:lpstr>PowerPoint Presentation</vt:lpstr>
      <vt:lpstr>Precocious Puberty</vt:lpstr>
      <vt:lpstr>PowerPoint Presentation</vt:lpstr>
      <vt:lpstr>Treatment </vt:lpstr>
      <vt:lpstr>  End of Reproductive Life – Females The Climacteric / Menopause</vt:lpstr>
      <vt:lpstr>PowerPoint Presentation</vt:lpstr>
      <vt:lpstr>The Menopause  Cessation of menstrual cycles  Average age 51, but varies  Female has run out of follicles  Oestrogen levels fall dramatically         * Less –‘ve feedback, so LH and FSH levels rise         * FSH rises dramatically due to loss of Inhibin too</vt:lpstr>
      <vt:lpstr>PowerPoint Presentation</vt:lpstr>
      <vt:lpstr>(LO 3)   Effects of Menopause</vt:lpstr>
      <vt:lpstr>PowerPoint Presentation</vt:lpstr>
      <vt:lpstr>PowerPoint Presentation</vt:lpstr>
      <vt:lpstr>Hormone Replacement Therapy HRT     </vt:lpstr>
      <vt:lpstr>Disadvantages</vt:lpstr>
      <vt:lpstr>Describe A common menstrual dysfunctions </vt:lpstr>
      <vt:lpstr>             THANK YOU </vt:lpstr>
    </vt:vector>
  </TitlesOfParts>
  <Company>rg-adguard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msi</cp:lastModifiedBy>
  <cp:revision>340</cp:revision>
  <dcterms:created xsi:type="dcterms:W3CDTF">2018-09-07T19:06:31Z</dcterms:created>
  <dcterms:modified xsi:type="dcterms:W3CDTF">2021-10-29T11:17:49Z</dcterms:modified>
</cp:coreProperties>
</file>